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7"/>
  </p:notesMasterIdLst>
  <p:handoutMasterIdLst>
    <p:handoutMasterId r:id="rId58"/>
  </p:handoutMasterIdLst>
  <p:sldIdLst>
    <p:sldId id="835" r:id="rId2"/>
    <p:sldId id="259" r:id="rId3"/>
    <p:sldId id="683" r:id="rId4"/>
    <p:sldId id="761" r:id="rId5"/>
    <p:sldId id="777" r:id="rId6"/>
    <p:sldId id="593" r:id="rId7"/>
    <p:sldId id="313" r:id="rId8"/>
    <p:sldId id="496" r:id="rId9"/>
    <p:sldId id="499" r:id="rId10"/>
    <p:sldId id="314" r:id="rId11"/>
    <p:sldId id="364" r:id="rId12"/>
    <p:sldId id="361" r:id="rId13"/>
    <p:sldId id="498" r:id="rId14"/>
    <p:sldId id="518" r:id="rId15"/>
    <p:sldId id="366" r:id="rId16"/>
    <p:sldId id="834" r:id="rId17"/>
    <p:sldId id="778" r:id="rId18"/>
    <p:sldId id="265" r:id="rId19"/>
    <p:sldId id="266" r:id="rId20"/>
    <p:sldId id="779" r:id="rId21"/>
    <p:sldId id="780" r:id="rId22"/>
    <p:sldId id="781" r:id="rId23"/>
    <p:sldId id="782" r:id="rId24"/>
    <p:sldId id="783" r:id="rId25"/>
    <p:sldId id="784" r:id="rId26"/>
    <p:sldId id="786" r:id="rId27"/>
    <p:sldId id="833" r:id="rId28"/>
    <p:sldId id="826" r:id="rId29"/>
    <p:sldId id="827" r:id="rId30"/>
    <p:sldId id="828" r:id="rId31"/>
    <p:sldId id="829" r:id="rId32"/>
    <p:sldId id="830" r:id="rId33"/>
    <p:sldId id="831" r:id="rId34"/>
    <p:sldId id="787" r:id="rId35"/>
    <p:sldId id="791" r:id="rId36"/>
    <p:sldId id="806" r:id="rId37"/>
    <p:sldId id="807" r:id="rId38"/>
    <p:sldId id="792" r:id="rId39"/>
    <p:sldId id="793" r:id="rId40"/>
    <p:sldId id="794" r:id="rId41"/>
    <p:sldId id="815" r:id="rId42"/>
    <p:sldId id="809" r:id="rId43"/>
    <p:sldId id="811" r:id="rId44"/>
    <p:sldId id="814" r:id="rId45"/>
    <p:sldId id="813" r:id="rId46"/>
    <p:sldId id="812" r:id="rId47"/>
    <p:sldId id="832" r:id="rId48"/>
    <p:sldId id="764" r:id="rId49"/>
    <p:sldId id="759" r:id="rId50"/>
    <p:sldId id="765" r:id="rId51"/>
    <p:sldId id="766" r:id="rId52"/>
    <p:sldId id="767" r:id="rId53"/>
    <p:sldId id="768" r:id="rId54"/>
    <p:sldId id="769" r:id="rId55"/>
    <p:sldId id="770" r:id="rId56"/>
  </p:sldIdLst>
  <p:sldSz cx="9144000" cy="6858000" type="screen4x3"/>
  <p:notesSz cx="6815138" cy="9823450"/>
  <p:defaultTextStyle>
    <a:defPPr>
      <a:defRPr lang="zh-CN"/>
    </a:defPPr>
    <a:lvl1pPr algn="l" rtl="0" fontAlgn="base">
      <a:spcBef>
        <a:spcPct val="0"/>
      </a:spcBef>
      <a:spcAft>
        <a:spcPct val="0"/>
      </a:spcAft>
      <a:defRPr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b="1" kern="1200">
        <a:solidFill>
          <a:schemeClr val="tx1"/>
        </a:solidFill>
        <a:latin typeface="Tahoma" pitchFamily="34" charset="0"/>
        <a:ea typeface="宋体" pitchFamily="2" charset="-122"/>
        <a:cs typeface="+mn-cs"/>
      </a:defRPr>
    </a:lvl5pPr>
    <a:lvl6pPr marL="2286000" algn="l" defTabSz="914400" rtl="0" eaLnBrk="1" latinLnBrk="0" hangingPunct="1">
      <a:defRPr b="1" kern="1200">
        <a:solidFill>
          <a:schemeClr val="tx1"/>
        </a:solidFill>
        <a:latin typeface="Tahoma" pitchFamily="34" charset="0"/>
        <a:ea typeface="宋体" pitchFamily="2" charset="-122"/>
        <a:cs typeface="+mn-cs"/>
      </a:defRPr>
    </a:lvl6pPr>
    <a:lvl7pPr marL="2743200" algn="l" defTabSz="914400" rtl="0" eaLnBrk="1" latinLnBrk="0" hangingPunct="1">
      <a:defRPr b="1" kern="1200">
        <a:solidFill>
          <a:schemeClr val="tx1"/>
        </a:solidFill>
        <a:latin typeface="Tahoma" pitchFamily="34" charset="0"/>
        <a:ea typeface="宋体" pitchFamily="2" charset="-122"/>
        <a:cs typeface="+mn-cs"/>
      </a:defRPr>
    </a:lvl7pPr>
    <a:lvl8pPr marL="3200400" algn="l" defTabSz="914400" rtl="0" eaLnBrk="1" latinLnBrk="0" hangingPunct="1">
      <a:defRPr b="1" kern="1200">
        <a:solidFill>
          <a:schemeClr val="tx1"/>
        </a:solidFill>
        <a:latin typeface="Tahoma" pitchFamily="34" charset="0"/>
        <a:ea typeface="宋体" pitchFamily="2" charset="-122"/>
        <a:cs typeface="+mn-cs"/>
      </a:defRPr>
    </a:lvl8pPr>
    <a:lvl9pPr marL="3657600" algn="l" defTabSz="914400" rtl="0" eaLnBrk="1" latinLnBrk="0" hangingPunct="1">
      <a:defRPr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00009E"/>
    <a:srgbClr val="66CCFF"/>
    <a:srgbClr val="FF00FF"/>
    <a:srgbClr val="CCFFCC"/>
    <a:srgbClr val="FFFFFF"/>
    <a:srgbClr val="CCFF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4275" autoAdjust="0"/>
    <p:restoredTop sz="74820" autoAdjust="0"/>
  </p:normalViewPr>
  <p:slideViewPr>
    <p:cSldViewPr>
      <p:cViewPr varScale="1">
        <p:scale>
          <a:sx n="163" d="100"/>
          <a:sy n="163" d="100"/>
        </p:scale>
        <p:origin x="1626" y="1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9"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e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6162" name="Rectangle 2"/>
          <p:cNvSpPr>
            <a:spLocks noGrp="1" noChangeArrowheads="1"/>
          </p:cNvSpPr>
          <p:nvPr>
            <p:ph type="hdr" sz="quarter"/>
          </p:nvPr>
        </p:nvSpPr>
        <p:spPr bwMode="auto">
          <a:xfrm>
            <a:off x="0" y="0"/>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b="0">
                <a:latin typeface="Arial" charset="0"/>
                <a:ea typeface="宋体" charset="0"/>
                <a:cs typeface="宋体" charset="0"/>
              </a:defRPr>
            </a:lvl1pPr>
          </a:lstStyle>
          <a:p>
            <a:pPr>
              <a:defRPr/>
            </a:pPr>
            <a:endParaRPr lang="en-US" altLang="zh-CN"/>
          </a:p>
        </p:txBody>
      </p:sp>
      <p:sp>
        <p:nvSpPr>
          <p:cNvPr id="476163" name="Rectangle 3"/>
          <p:cNvSpPr>
            <a:spLocks noGrp="1" noChangeArrowheads="1"/>
          </p:cNvSpPr>
          <p:nvPr>
            <p:ph type="dt" sz="quarter" idx="1"/>
          </p:nvPr>
        </p:nvSpPr>
        <p:spPr bwMode="auto">
          <a:xfrm>
            <a:off x="3860800" y="0"/>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b="0">
                <a:latin typeface="Arial" charset="0"/>
                <a:ea typeface="宋体" charset="0"/>
                <a:cs typeface="宋体" charset="0"/>
              </a:defRPr>
            </a:lvl1pPr>
          </a:lstStyle>
          <a:p>
            <a:pPr>
              <a:defRPr/>
            </a:pPr>
            <a:endParaRPr lang="en-US" altLang="zh-CN"/>
          </a:p>
        </p:txBody>
      </p:sp>
      <p:sp>
        <p:nvSpPr>
          <p:cNvPr id="476164" name="Rectangle 4"/>
          <p:cNvSpPr>
            <a:spLocks noGrp="1" noChangeArrowheads="1"/>
          </p:cNvSpPr>
          <p:nvPr>
            <p:ph type="ftr" sz="quarter" idx="2"/>
          </p:nvPr>
        </p:nvSpPr>
        <p:spPr bwMode="auto">
          <a:xfrm>
            <a:off x="0" y="9331325"/>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b="0">
                <a:latin typeface="Arial" charset="0"/>
                <a:ea typeface="宋体" charset="0"/>
                <a:cs typeface="宋体" charset="0"/>
              </a:defRPr>
            </a:lvl1pPr>
          </a:lstStyle>
          <a:p>
            <a:pPr>
              <a:defRPr/>
            </a:pPr>
            <a:endParaRPr lang="en-US" altLang="zh-CN"/>
          </a:p>
        </p:txBody>
      </p:sp>
      <p:sp>
        <p:nvSpPr>
          <p:cNvPr id="476165" name="Rectangle 5"/>
          <p:cNvSpPr>
            <a:spLocks noGrp="1" noChangeArrowheads="1"/>
          </p:cNvSpPr>
          <p:nvPr>
            <p:ph type="sldNum" sz="quarter" idx="3"/>
          </p:nvPr>
        </p:nvSpPr>
        <p:spPr bwMode="auto">
          <a:xfrm>
            <a:off x="3860800" y="9331325"/>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b="0" smtClean="0">
                <a:latin typeface="Arial" charset="0"/>
              </a:defRPr>
            </a:lvl1pPr>
          </a:lstStyle>
          <a:p>
            <a:pPr>
              <a:defRPr/>
            </a:pPr>
            <a:fld id="{DEF269DB-76EC-48D5-8729-A7362599041D}" type="slidenum">
              <a:rPr lang="en-US" altLang="zh-CN"/>
              <a:pPr>
                <a:defRPr/>
              </a:pPr>
              <a:t>‹#›</a:t>
            </a:fld>
            <a:endParaRPr lang="en-US" altLang="zh-CN"/>
          </a:p>
        </p:txBody>
      </p:sp>
    </p:spTree>
    <p:extLst>
      <p:ext uri="{BB962C8B-B14F-4D97-AF65-F5344CB8AC3E}">
        <p14:creationId xmlns:p14="http://schemas.microsoft.com/office/powerpoint/2010/main" val="1041262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bwMode="auto">
          <a:xfrm>
            <a:off x="0" y="0"/>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b="0">
                <a:latin typeface="Arial" charset="0"/>
                <a:ea typeface="宋体" charset="0"/>
                <a:cs typeface="宋体" charset="0"/>
              </a:defRPr>
            </a:lvl1pPr>
          </a:lstStyle>
          <a:p>
            <a:pPr>
              <a:defRPr/>
            </a:pPr>
            <a:endParaRPr lang="en-US" altLang="zh-CN"/>
          </a:p>
        </p:txBody>
      </p:sp>
      <p:sp>
        <p:nvSpPr>
          <p:cNvPr id="103427" name="Rectangle 3"/>
          <p:cNvSpPr>
            <a:spLocks noGrp="1" noChangeArrowheads="1"/>
          </p:cNvSpPr>
          <p:nvPr>
            <p:ph type="dt" idx="1"/>
          </p:nvPr>
        </p:nvSpPr>
        <p:spPr bwMode="auto">
          <a:xfrm>
            <a:off x="3860800" y="0"/>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b="0">
                <a:latin typeface="Arial" charset="0"/>
                <a:ea typeface="宋体" charset="0"/>
                <a:cs typeface="宋体" charset="0"/>
              </a:defRPr>
            </a:lvl1pPr>
          </a:lstStyle>
          <a:p>
            <a:pPr>
              <a:defRPr/>
            </a:pPr>
            <a:endParaRPr lang="en-US" altLang="zh-CN"/>
          </a:p>
        </p:txBody>
      </p:sp>
      <p:sp>
        <p:nvSpPr>
          <p:cNvPr id="103428" name="Rectangle 4"/>
          <p:cNvSpPr>
            <a:spLocks noGrp="1" noRot="1" noChangeAspect="1" noChangeArrowheads="1" noTextEdit="1"/>
          </p:cNvSpPr>
          <p:nvPr>
            <p:ph type="sldImg" idx="2"/>
          </p:nvPr>
        </p:nvSpPr>
        <p:spPr bwMode="auto">
          <a:xfrm>
            <a:off x="952500" y="736600"/>
            <a:ext cx="4911725" cy="36845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03429" name="Rectangle 5"/>
          <p:cNvSpPr>
            <a:spLocks noGrp="1" noChangeArrowheads="1"/>
          </p:cNvSpPr>
          <p:nvPr>
            <p:ph type="body" sz="quarter" idx="3"/>
          </p:nvPr>
        </p:nvSpPr>
        <p:spPr bwMode="auto">
          <a:xfrm>
            <a:off x="681038" y="4665663"/>
            <a:ext cx="5453062" cy="442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endParaRPr lang="en-US" altLang="zh-CN" noProof="0"/>
          </a:p>
          <a:p>
            <a:pPr lvl="1"/>
            <a:r>
              <a:rPr lang="zh-CN" altLang="en-US" noProof="0"/>
              <a:t>第二级</a:t>
            </a:r>
            <a:endParaRPr lang="en-US" altLang="zh-CN" noProof="0"/>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p>
        </p:txBody>
      </p:sp>
      <p:sp>
        <p:nvSpPr>
          <p:cNvPr id="103430" name="Rectangle 6"/>
          <p:cNvSpPr>
            <a:spLocks noGrp="1" noChangeArrowheads="1"/>
          </p:cNvSpPr>
          <p:nvPr>
            <p:ph type="ftr" sz="quarter" idx="4"/>
          </p:nvPr>
        </p:nvSpPr>
        <p:spPr bwMode="auto">
          <a:xfrm>
            <a:off x="0" y="9331325"/>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b="0">
                <a:latin typeface="Arial" charset="0"/>
                <a:ea typeface="宋体" charset="0"/>
                <a:cs typeface="宋体" charset="0"/>
              </a:defRPr>
            </a:lvl1pPr>
          </a:lstStyle>
          <a:p>
            <a:pPr>
              <a:defRPr/>
            </a:pPr>
            <a:endParaRPr lang="en-US" altLang="zh-CN"/>
          </a:p>
        </p:txBody>
      </p:sp>
      <p:sp>
        <p:nvSpPr>
          <p:cNvPr id="103431" name="Rectangle 7"/>
          <p:cNvSpPr>
            <a:spLocks noGrp="1" noChangeArrowheads="1"/>
          </p:cNvSpPr>
          <p:nvPr>
            <p:ph type="sldNum" sz="quarter" idx="5"/>
          </p:nvPr>
        </p:nvSpPr>
        <p:spPr bwMode="auto">
          <a:xfrm>
            <a:off x="3860800" y="9331325"/>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b="0" smtClean="0">
                <a:latin typeface="Arial" charset="0"/>
              </a:defRPr>
            </a:lvl1pPr>
          </a:lstStyle>
          <a:p>
            <a:pPr>
              <a:defRPr/>
            </a:pPr>
            <a:fld id="{62B5764B-4E18-44A7-B07A-EDE19F9415C9}" type="slidenum">
              <a:rPr lang="en-US" altLang="zh-CN"/>
              <a:pPr>
                <a:defRPr/>
              </a:pPr>
              <a:t>‹#›</a:t>
            </a:fld>
            <a:endParaRPr lang="en-US" altLang="zh-CN"/>
          </a:p>
        </p:txBody>
      </p:sp>
    </p:spTree>
    <p:extLst>
      <p:ext uri="{BB962C8B-B14F-4D97-AF65-F5344CB8AC3E}">
        <p14:creationId xmlns:p14="http://schemas.microsoft.com/office/powerpoint/2010/main" val="21065183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charset="0"/>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charset="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charset="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charset="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p:spPr>
      </p:sp>
      <p:sp>
        <p:nvSpPr>
          <p:cNvPr id="81923" name="备注占位符 2"/>
          <p:cNvSpPr>
            <a:spLocks noGrp="1"/>
          </p:cNvSpPr>
          <p:nvPr>
            <p:ph type="body" idx="1"/>
          </p:nvPr>
        </p:nvSpPr>
        <p:spPr bwMode="auto">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7</a:t>
            </a:r>
            <a:r>
              <a:rPr kumimoji="1" lang="zh-CN" altLang="zh-CN" sz="1200" kern="1200" dirty="0">
                <a:solidFill>
                  <a:schemeClr val="tx1"/>
                </a:solidFill>
                <a:effectLst/>
                <a:latin typeface="Arial" charset="0"/>
                <a:ea typeface="宋体" charset="0"/>
                <a:cs typeface="宋体" charset="0"/>
              </a:rPr>
              <a:t>）由巴兰金提出的火山型曲线在当前基于描述符的催化剂筛选框架起着关键作用，通常可以通过考察周期表上不同位置的过渡金属元素的催化反应活性的变化来获得火山型曲线</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先上升，再下降</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火山型曲线的发现具有重要的意义，可以作为多相催化中理解反应活性和催化剂设计的基础。但却缺乏明确的物理图像。比如，火山型曲线为什么存在？影响他的形状、顶点位置、高度的内在因素是什么？而且，传统的火山型曲线构筑法，需要大量的</a:t>
            </a:r>
            <a:r>
              <a:rPr kumimoji="1" lang="en-US" altLang="zh-CN" sz="1200" kern="1200" dirty="0">
                <a:solidFill>
                  <a:schemeClr val="tx1"/>
                </a:solidFill>
                <a:effectLst/>
                <a:latin typeface="Arial" charset="0"/>
                <a:ea typeface="宋体" charset="0"/>
                <a:cs typeface="宋体" charset="0"/>
              </a:rPr>
              <a:t>DFT</a:t>
            </a:r>
            <a:r>
              <a:rPr kumimoji="1" lang="zh-CN" altLang="zh-CN" sz="1200" kern="1200" dirty="0">
                <a:solidFill>
                  <a:schemeClr val="tx1"/>
                </a:solidFill>
                <a:effectLst/>
                <a:latin typeface="Arial" charset="0"/>
                <a:ea typeface="宋体" charset="0"/>
                <a:cs typeface="宋体" charset="0"/>
              </a:rPr>
              <a:t>理论计算、效率低。如何快速、有效地确定最优催化剂也是多相催化中非常重要的问题。</a:t>
            </a:r>
          </a:p>
          <a:p>
            <a:endParaRPr lang="zh-CN" altLang="en-US" dirty="0">
              <a:ea typeface="宋体" pitchFamily="2" charset="-122"/>
            </a:endParaRPr>
          </a:p>
        </p:txBody>
      </p:sp>
      <p:sp>
        <p:nvSpPr>
          <p:cNvPr id="81924" name="灯片编号占位符 3"/>
          <p:cNvSpPr>
            <a:spLocks noGrp="1"/>
          </p:cNvSpPr>
          <p:nvPr>
            <p:ph type="sldNum" sz="quarter" idx="5"/>
          </p:nvPr>
        </p:nvSpPr>
        <p:spPr bwMode="auto">
          <a:noFill/>
          <a:ln>
            <a:miter lim="800000"/>
            <a:headEnd/>
            <a:tailEnd/>
          </a:ln>
        </p:spPr>
        <p:txBody>
          <a:bodyPr/>
          <a:lstStyle/>
          <a:p>
            <a:fld id="{7FE09CB6-6082-4044-A184-039E3D65128C}"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97949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51</a:t>
            </a:r>
            <a:r>
              <a:rPr kumimoji="1" lang="zh-CN" altLang="zh-CN" sz="1200" kern="1200" dirty="0">
                <a:solidFill>
                  <a:schemeClr val="tx1"/>
                </a:solidFill>
                <a:effectLst/>
                <a:latin typeface="Arial" charset="0"/>
                <a:ea typeface="宋体" charset="0"/>
                <a:cs typeface="宋体" charset="0"/>
              </a:rPr>
              <a:t>）这个公式说明最佳吸附能的位置主要由反应物</a:t>
            </a:r>
            <a:r>
              <a:rPr kumimoji="1" lang="en-US" altLang="zh-CN" sz="1200" kern="1200" dirty="0">
                <a:solidFill>
                  <a:schemeClr val="tx1"/>
                </a:solidFill>
                <a:effectLst/>
                <a:latin typeface="Arial" charset="0"/>
                <a:ea typeface="宋体" charset="0"/>
                <a:cs typeface="宋体" charset="0"/>
              </a:rPr>
              <a:t>R</a:t>
            </a:r>
            <a:r>
              <a:rPr kumimoji="1" lang="zh-CN" altLang="zh-CN" sz="1200" kern="1200" dirty="0">
                <a:solidFill>
                  <a:schemeClr val="tx1"/>
                </a:solidFill>
                <a:effectLst/>
                <a:latin typeface="Arial" charset="0"/>
                <a:ea typeface="宋体" charset="0"/>
                <a:cs typeface="宋体" charset="0"/>
              </a:rPr>
              <a:t>和产物</a:t>
            </a:r>
            <a:r>
              <a:rPr kumimoji="1" lang="en-US" altLang="zh-CN" sz="1200" kern="1200" dirty="0">
                <a:solidFill>
                  <a:schemeClr val="tx1"/>
                </a:solidFill>
                <a:effectLst/>
                <a:latin typeface="Arial" charset="0"/>
                <a:ea typeface="宋体" charset="0"/>
                <a:cs typeface="宋体" charset="0"/>
              </a:rPr>
              <a:t>P</a:t>
            </a:r>
            <a:r>
              <a:rPr kumimoji="1" lang="zh-CN" altLang="zh-CN" sz="1200" kern="1200" dirty="0">
                <a:solidFill>
                  <a:schemeClr val="tx1"/>
                </a:solidFill>
                <a:effectLst/>
                <a:latin typeface="Arial" charset="0"/>
                <a:ea typeface="宋体" charset="0"/>
                <a:cs typeface="宋体" charset="0"/>
              </a:rPr>
              <a:t>化学势决定，避免了大量的表面基元反应计算。进一步，不同工况下最优催化剂变化可由公式方便给出。</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24</a:t>
            </a:fld>
            <a:endParaRPr lang="en-US" altLang="zh-CN"/>
          </a:p>
        </p:txBody>
      </p:sp>
    </p:spTree>
    <p:extLst>
      <p:ext uri="{BB962C8B-B14F-4D97-AF65-F5344CB8AC3E}">
        <p14:creationId xmlns:p14="http://schemas.microsoft.com/office/powerpoint/2010/main" val="551138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52</a:t>
            </a:r>
            <a:r>
              <a:rPr kumimoji="1" lang="zh-CN" altLang="zh-CN" sz="1200" kern="1200" dirty="0">
                <a:solidFill>
                  <a:schemeClr val="tx1"/>
                </a:solidFill>
                <a:effectLst/>
                <a:latin typeface="Arial" charset="0"/>
                <a:ea typeface="宋体" charset="0"/>
                <a:cs typeface="宋体" charset="0"/>
              </a:rPr>
              <a:t>）在这里，我们运用公式估计一些已知的工业催化反应：包括合成氨、</a:t>
            </a:r>
            <a:r>
              <a:rPr kumimoji="1" lang="en-US" altLang="zh-CN" sz="1200" kern="1200" dirty="0">
                <a:solidFill>
                  <a:schemeClr val="tx1"/>
                </a:solidFill>
                <a:effectLst/>
                <a:latin typeface="Arial" charset="0"/>
                <a:ea typeface="宋体" charset="0"/>
                <a:cs typeface="宋体" charset="0"/>
              </a:rPr>
              <a:t>CO</a:t>
            </a:r>
            <a:r>
              <a:rPr kumimoji="1" lang="zh-CN" altLang="zh-CN" sz="1200" kern="1200" dirty="0">
                <a:solidFill>
                  <a:schemeClr val="tx1"/>
                </a:solidFill>
                <a:effectLst/>
                <a:latin typeface="Arial" charset="0"/>
                <a:ea typeface="宋体" charset="0"/>
                <a:cs typeface="宋体" charset="0"/>
              </a:rPr>
              <a:t>甲烷化、</a:t>
            </a:r>
            <a:r>
              <a:rPr kumimoji="1" lang="en-US" altLang="zh-CN" sz="1200" kern="1200" dirty="0">
                <a:solidFill>
                  <a:schemeClr val="tx1"/>
                </a:solidFill>
                <a:effectLst/>
                <a:latin typeface="Arial" charset="0"/>
                <a:ea typeface="宋体" charset="0"/>
                <a:cs typeface="宋体" charset="0"/>
              </a:rPr>
              <a:t>CO</a:t>
            </a:r>
            <a:r>
              <a:rPr kumimoji="1" lang="zh-CN" altLang="zh-CN" sz="1200" kern="1200" dirty="0">
                <a:solidFill>
                  <a:schemeClr val="tx1"/>
                </a:solidFill>
                <a:effectLst/>
                <a:latin typeface="Arial" charset="0"/>
                <a:ea typeface="宋体" charset="0"/>
                <a:cs typeface="宋体" charset="0"/>
              </a:rPr>
              <a:t>氧化、碘还原反应、制氢反应和氧还原反应。可以看到我们的预测结果展示了合理的精度。说明了我们公式的有效性。</a:t>
            </a:r>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25</a:t>
            </a:fld>
            <a:endParaRPr lang="en-US" altLang="zh-CN"/>
          </a:p>
        </p:txBody>
      </p:sp>
    </p:spTree>
    <p:extLst>
      <p:ext uri="{BB962C8B-B14F-4D97-AF65-F5344CB8AC3E}">
        <p14:creationId xmlns:p14="http://schemas.microsoft.com/office/powerpoint/2010/main" val="160236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53</a:t>
            </a:r>
            <a:r>
              <a:rPr kumimoji="1" lang="zh-CN" altLang="zh-CN" sz="1200" kern="1200" dirty="0">
                <a:solidFill>
                  <a:schemeClr val="tx1"/>
                </a:solidFill>
                <a:effectLst/>
                <a:latin typeface="Arial" charset="0"/>
                <a:ea typeface="宋体" charset="0"/>
                <a:cs typeface="宋体" charset="0"/>
              </a:rPr>
              <a:t>）在最佳条件下，我们可以得到对应的最大速率方程。可以看到动力学参数，显著影响速率而不是火山型曲线的最大位置。与最佳吸附能公式不同，最大反应速率由动力学</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分母项</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和热力学</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分子项</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两个共同决定。对于给定的体系和反应条件。我们需要考虑</a:t>
            </a:r>
            <a:r>
              <a:rPr kumimoji="1" lang="en-US" altLang="zh-CN" sz="1200" kern="1200" dirty="0">
                <a:solidFill>
                  <a:schemeClr val="tx1"/>
                </a:solidFill>
                <a:effectLst/>
                <a:latin typeface="Arial" charset="0"/>
                <a:ea typeface="宋体" charset="0"/>
                <a:cs typeface="宋体" charset="0"/>
              </a:rPr>
              <a:t>BEP</a:t>
            </a:r>
            <a:r>
              <a:rPr kumimoji="1" lang="zh-CN" altLang="zh-CN" sz="1200" kern="1200" dirty="0">
                <a:solidFill>
                  <a:schemeClr val="tx1"/>
                </a:solidFill>
                <a:effectLst/>
                <a:latin typeface="Arial" charset="0"/>
                <a:ea typeface="宋体" charset="0"/>
                <a:cs typeface="宋体" charset="0"/>
              </a:rPr>
              <a:t>系数截距</a:t>
            </a:r>
            <a:r>
              <a:rPr kumimoji="1" lang="en-US" altLang="zh-CN" sz="1200" i="1" kern="1200" dirty="0">
                <a:solidFill>
                  <a:schemeClr val="tx1"/>
                </a:solidFill>
                <a:effectLst/>
                <a:latin typeface="Arial" charset="0"/>
                <a:ea typeface="宋体" charset="0"/>
                <a:cs typeface="宋体" charset="0"/>
              </a:rPr>
              <a:t>b</a:t>
            </a:r>
            <a:r>
              <a:rPr kumimoji="1" lang="zh-CN" altLang="zh-CN" sz="1200" kern="1200" dirty="0">
                <a:solidFill>
                  <a:schemeClr val="tx1"/>
                </a:solidFill>
                <a:effectLst/>
                <a:latin typeface="Arial" charset="0"/>
                <a:ea typeface="宋体" charset="0"/>
                <a:cs typeface="宋体" charset="0"/>
              </a:rPr>
              <a:t>的影响来降低反应能垒、提高活性。</a:t>
            </a:r>
          </a:p>
          <a:p>
            <a:r>
              <a:rPr kumimoji="1" lang="en-US" altLang="zh-CN" sz="1200" kern="1200" dirty="0">
                <a:solidFill>
                  <a:schemeClr val="tx1"/>
                </a:solidFill>
                <a:effectLst/>
                <a:latin typeface="Arial" charset="0"/>
                <a:ea typeface="宋体" charset="0"/>
                <a:cs typeface="宋体" charset="0"/>
              </a:rPr>
              <a:t>  </a:t>
            </a:r>
            <a:r>
              <a:rPr kumimoji="1" lang="zh-CN" altLang="zh-CN" sz="1200" kern="1200" dirty="0">
                <a:solidFill>
                  <a:schemeClr val="tx1"/>
                </a:solidFill>
                <a:effectLst/>
                <a:latin typeface="Arial" charset="0"/>
                <a:ea typeface="宋体" charset="0"/>
                <a:cs typeface="宋体" charset="0"/>
              </a:rPr>
              <a:t>综上可以得到，火山型曲线的峰位置主要有热力学决定，高度和形状主要由动力学决定。</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26</a:t>
            </a:fld>
            <a:endParaRPr lang="en-US" altLang="zh-CN"/>
          </a:p>
        </p:txBody>
      </p:sp>
    </p:spTree>
    <p:extLst>
      <p:ext uri="{BB962C8B-B14F-4D97-AF65-F5344CB8AC3E}">
        <p14:creationId xmlns:p14="http://schemas.microsoft.com/office/powerpoint/2010/main" val="264566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24</a:t>
            </a:r>
            <a:r>
              <a:rPr kumimoji="1" lang="zh-CN" altLang="zh-CN" sz="1200" kern="1200" dirty="0">
                <a:solidFill>
                  <a:schemeClr val="tx1"/>
                </a:solidFill>
                <a:effectLst/>
                <a:latin typeface="Arial" charset="0"/>
                <a:ea typeface="宋体" charset="0"/>
                <a:cs typeface="宋体" charset="0"/>
              </a:rPr>
              <a:t>）下面介绍</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掺杂改性惰性</a:t>
            </a:r>
            <a:r>
              <a:rPr kumimoji="1" lang="en-US" altLang="zh-CN" sz="1200" kern="1200" dirty="0">
                <a:solidFill>
                  <a:schemeClr val="tx1"/>
                </a:solidFill>
                <a:effectLst/>
                <a:latin typeface="Arial" charset="0"/>
                <a:ea typeface="宋体" charset="0"/>
                <a:cs typeface="宋体" charset="0"/>
              </a:rPr>
              <a:t>In2O3</a:t>
            </a:r>
            <a:r>
              <a:rPr kumimoji="1" lang="zh-CN" altLang="zh-CN" sz="1200" kern="1200" dirty="0">
                <a:solidFill>
                  <a:schemeClr val="tx1"/>
                </a:solidFill>
                <a:effectLst/>
                <a:latin typeface="Arial" charset="0"/>
                <a:ea typeface="宋体" charset="0"/>
                <a:cs typeface="宋体" charset="0"/>
              </a:rPr>
              <a:t>材料方面的工作。</a:t>
            </a:r>
          </a:p>
          <a:p>
            <a:endParaRPr kumimoji="1" lang="zh-CN" altLang="zh-CN" sz="1200" kern="1200" dirty="0">
              <a:solidFill>
                <a:schemeClr val="tx1"/>
              </a:solidFill>
              <a:effectLst/>
              <a:latin typeface="Arial" charset="0"/>
              <a:ea typeface="宋体" charset="0"/>
              <a:cs typeface="宋体" charset="0"/>
            </a:endParaRPr>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27</a:t>
            </a:fld>
            <a:endParaRPr lang="en-US" altLang="zh-CN"/>
          </a:p>
        </p:txBody>
      </p:sp>
    </p:spTree>
    <p:extLst>
      <p:ext uri="{BB962C8B-B14F-4D97-AF65-F5344CB8AC3E}">
        <p14:creationId xmlns:p14="http://schemas.microsoft.com/office/powerpoint/2010/main" val="2523435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25</a:t>
            </a:r>
            <a:r>
              <a:rPr kumimoji="1" lang="zh-CN" altLang="zh-CN" sz="1200" kern="1200" dirty="0">
                <a:solidFill>
                  <a:schemeClr val="tx1"/>
                </a:solidFill>
                <a:effectLst/>
                <a:latin typeface="Arial" charset="0"/>
                <a:ea typeface="宋体" charset="0"/>
                <a:cs typeface="宋体" charset="0"/>
              </a:rPr>
              <a:t>）根据我们课题组之前提出的筛选模型，</a:t>
            </a:r>
            <a:r>
              <a:rPr kumimoji="1" lang="en-US" altLang="zh-CN" sz="1200" kern="1200" dirty="0">
                <a:solidFill>
                  <a:schemeClr val="tx1"/>
                </a:solidFill>
                <a:effectLst/>
                <a:latin typeface="Arial" charset="0"/>
                <a:ea typeface="宋体" charset="0"/>
                <a:cs typeface="宋体" charset="0"/>
              </a:rPr>
              <a:t>I </a:t>
            </a:r>
            <a:r>
              <a:rPr kumimoji="1" lang="zh-CN" altLang="zh-CN" sz="1200" kern="1200" dirty="0">
                <a:solidFill>
                  <a:schemeClr val="tx1"/>
                </a:solidFill>
                <a:effectLst/>
                <a:latin typeface="Arial" charset="0"/>
                <a:ea typeface="宋体" charset="0"/>
                <a:cs typeface="宋体" charset="0"/>
              </a:rPr>
              <a:t>吸附能可以作为决定</a:t>
            </a:r>
            <a:r>
              <a:rPr kumimoji="1" lang="en-US" altLang="zh-CN" sz="1200" kern="1200" dirty="0">
                <a:solidFill>
                  <a:schemeClr val="tx1"/>
                </a:solidFill>
                <a:effectLst/>
                <a:latin typeface="Arial" charset="0"/>
                <a:ea typeface="宋体" charset="0"/>
                <a:cs typeface="宋体" charset="0"/>
              </a:rPr>
              <a:t>IRR</a:t>
            </a:r>
            <a:r>
              <a:rPr kumimoji="1" lang="zh-CN" altLang="zh-CN" sz="1200" kern="1200" dirty="0">
                <a:solidFill>
                  <a:schemeClr val="tx1"/>
                </a:solidFill>
                <a:effectLst/>
                <a:latin typeface="Arial" charset="0"/>
                <a:ea typeface="宋体" charset="0"/>
                <a:cs typeface="宋体" charset="0"/>
              </a:rPr>
              <a:t>催化活性的关键因素，而且得到了最佳吸附能范围为</a:t>
            </a:r>
            <a:r>
              <a:rPr kumimoji="1" lang="en-US" altLang="zh-CN" sz="1200" kern="1200" dirty="0">
                <a:solidFill>
                  <a:schemeClr val="tx1"/>
                </a:solidFill>
                <a:effectLst/>
                <a:latin typeface="Arial" charset="0"/>
                <a:ea typeface="宋体" charset="0"/>
                <a:cs typeface="宋体" charset="0"/>
              </a:rPr>
              <a:t>-0.33~-1.2eV</a:t>
            </a:r>
            <a:r>
              <a:rPr kumimoji="1" lang="zh-CN" altLang="zh-CN" sz="1200" kern="1200" dirty="0">
                <a:solidFill>
                  <a:schemeClr val="tx1"/>
                </a:solidFill>
                <a:effectLst/>
                <a:latin typeface="Arial" charset="0"/>
                <a:ea typeface="宋体" charset="0"/>
                <a:cs typeface="宋体" charset="0"/>
              </a:rPr>
              <a:t>，对应图中的这两条蓝线。在这里，我们试图通过掺杂来活化惰性、丰富导体氧化物的活性。</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28</a:t>
            </a:fld>
            <a:endParaRPr lang="en-US" altLang="zh-CN"/>
          </a:p>
        </p:txBody>
      </p:sp>
    </p:spTree>
    <p:extLst>
      <p:ext uri="{BB962C8B-B14F-4D97-AF65-F5344CB8AC3E}">
        <p14:creationId xmlns:p14="http://schemas.microsoft.com/office/powerpoint/2010/main" val="1982425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26</a:t>
            </a:r>
            <a:r>
              <a:rPr kumimoji="1" lang="zh-CN" altLang="zh-CN" sz="1200" kern="1200" dirty="0">
                <a:solidFill>
                  <a:schemeClr val="tx1"/>
                </a:solidFill>
                <a:effectLst/>
                <a:latin typeface="Arial" charset="0"/>
                <a:ea typeface="宋体" charset="0"/>
                <a:cs typeface="宋体" charset="0"/>
              </a:rPr>
              <a:t>）在纯的</a:t>
            </a:r>
            <a:r>
              <a:rPr kumimoji="1" lang="en-US" altLang="zh-CN" sz="1200" kern="1200" dirty="0">
                <a:solidFill>
                  <a:schemeClr val="tx1"/>
                </a:solidFill>
                <a:effectLst/>
                <a:latin typeface="Arial" charset="0"/>
                <a:ea typeface="宋体" charset="0"/>
                <a:cs typeface="宋体" charset="0"/>
              </a:rPr>
              <a:t>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晶体中，我们考虑了多种</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间隙掺杂可能的结构，从而确定最稳定的一个构型。</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29</a:t>
            </a:fld>
            <a:endParaRPr lang="en-US" altLang="zh-CN"/>
          </a:p>
        </p:txBody>
      </p:sp>
    </p:spTree>
    <p:extLst>
      <p:ext uri="{BB962C8B-B14F-4D97-AF65-F5344CB8AC3E}">
        <p14:creationId xmlns:p14="http://schemas.microsoft.com/office/powerpoint/2010/main" val="2537771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27</a:t>
            </a:r>
            <a:r>
              <a:rPr kumimoji="1" lang="zh-CN" altLang="zh-CN" sz="1200" kern="1200" dirty="0">
                <a:solidFill>
                  <a:schemeClr val="tx1"/>
                </a:solidFill>
                <a:effectLst/>
                <a:latin typeface="Arial" charset="0"/>
                <a:ea typeface="宋体" charset="0"/>
                <a:cs typeface="宋体" charset="0"/>
              </a:rPr>
              <a:t>）这是获得的最稳定的构型，可以看到，插入的氮原子倾向与两晶格</a:t>
            </a:r>
            <a:r>
              <a:rPr kumimoji="1" lang="en-US" altLang="zh-CN" sz="1200" kern="1200" dirty="0">
                <a:solidFill>
                  <a:schemeClr val="tx1"/>
                </a:solidFill>
                <a:effectLst/>
                <a:latin typeface="Arial" charset="0"/>
                <a:ea typeface="宋体" charset="0"/>
                <a:cs typeface="宋体" charset="0"/>
              </a:rPr>
              <a:t>O</a:t>
            </a:r>
            <a:r>
              <a:rPr kumimoji="1" lang="zh-CN" altLang="zh-CN" sz="1200" kern="1200" dirty="0">
                <a:solidFill>
                  <a:schemeClr val="tx1"/>
                </a:solidFill>
                <a:effectLst/>
                <a:latin typeface="Arial" charset="0"/>
                <a:ea typeface="宋体" charset="0"/>
                <a:cs typeface="宋体" charset="0"/>
              </a:rPr>
              <a:t>原子和</a:t>
            </a:r>
            <a:r>
              <a:rPr kumimoji="1" lang="en-US" altLang="zh-CN" sz="1200" kern="1200" dirty="0">
                <a:solidFill>
                  <a:schemeClr val="tx1"/>
                </a:solidFill>
                <a:effectLst/>
                <a:latin typeface="Arial" charset="0"/>
                <a:ea typeface="宋体" charset="0"/>
                <a:cs typeface="宋体" charset="0"/>
              </a:rPr>
              <a:t>In</a:t>
            </a:r>
            <a:r>
              <a:rPr kumimoji="1" lang="zh-CN" altLang="zh-CN" sz="1200" kern="1200" dirty="0">
                <a:solidFill>
                  <a:schemeClr val="tx1"/>
                </a:solidFill>
                <a:effectLst/>
                <a:latin typeface="Arial" charset="0"/>
                <a:ea typeface="宋体" charset="0"/>
                <a:cs typeface="宋体" charset="0"/>
              </a:rPr>
              <a:t>原子成键，形成一个的局部</a:t>
            </a:r>
            <a:r>
              <a:rPr kumimoji="1" lang="en-US" altLang="zh-CN" sz="1200" kern="1200" dirty="0">
                <a:solidFill>
                  <a:schemeClr val="tx1"/>
                </a:solidFill>
                <a:effectLst/>
                <a:latin typeface="Arial" charset="0"/>
                <a:ea typeface="宋体" charset="0"/>
                <a:cs typeface="宋体" charset="0"/>
              </a:rPr>
              <a:t>NO</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baseline="30000" dirty="0">
                <a:solidFill>
                  <a:schemeClr val="tx1"/>
                </a:solidFill>
                <a:effectLst/>
                <a:latin typeface="Arial" charset="0"/>
                <a:ea typeface="宋体" charset="0"/>
                <a:cs typeface="宋体" charset="0"/>
              </a:rPr>
              <a:t>δ-</a:t>
            </a:r>
            <a:r>
              <a:rPr kumimoji="1" lang="zh-CN" altLang="zh-CN" sz="1200" kern="1200" dirty="0">
                <a:solidFill>
                  <a:schemeClr val="tx1"/>
                </a:solidFill>
                <a:effectLst/>
                <a:latin typeface="Arial" charset="0"/>
                <a:ea typeface="宋体" charset="0"/>
                <a:cs typeface="宋体" charset="0"/>
              </a:rPr>
              <a:t>的构型。进一步，我们构建了表面的面模型，计算结果表明，掺杂的</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原子趋向于位于次表面，因此，由于配位环境的改变，这种表面</a:t>
            </a:r>
            <a:r>
              <a:rPr kumimoji="1" lang="en-US" altLang="zh-CN" sz="1200" kern="1200" dirty="0">
                <a:solidFill>
                  <a:schemeClr val="tx1"/>
                </a:solidFill>
                <a:effectLst/>
                <a:latin typeface="Arial" charset="0"/>
                <a:ea typeface="宋体" charset="0"/>
                <a:cs typeface="宋体" charset="0"/>
              </a:rPr>
              <a:t>In</a:t>
            </a:r>
            <a:r>
              <a:rPr kumimoji="1" lang="zh-CN" altLang="zh-CN" sz="1200" kern="1200" dirty="0">
                <a:solidFill>
                  <a:schemeClr val="tx1"/>
                </a:solidFill>
                <a:effectLst/>
                <a:latin typeface="Arial" charset="0"/>
                <a:ea typeface="宋体" charset="0"/>
                <a:cs typeface="宋体" charset="0"/>
              </a:rPr>
              <a:t>原子对</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的吸附能可以被改变。计算的吸附能为</a:t>
            </a:r>
            <a:r>
              <a:rPr kumimoji="1" lang="en-US" altLang="zh-CN" sz="1200" kern="1200" dirty="0">
                <a:solidFill>
                  <a:schemeClr val="tx1"/>
                </a:solidFill>
                <a:effectLst/>
                <a:latin typeface="Arial" charset="0"/>
                <a:ea typeface="宋体" charset="0"/>
                <a:cs typeface="宋体" charset="0"/>
              </a:rPr>
              <a:t>-0.54 eV</a:t>
            </a:r>
            <a:r>
              <a:rPr kumimoji="1" lang="zh-CN" altLang="zh-CN" sz="1200" kern="1200" dirty="0">
                <a:solidFill>
                  <a:schemeClr val="tx1"/>
                </a:solidFill>
                <a:effectLst/>
                <a:latin typeface="Arial" charset="0"/>
                <a:ea typeface="宋体" charset="0"/>
                <a:cs typeface="宋体" charset="0"/>
              </a:rPr>
              <a:t>，根据之前的热力学模型，预示着</a:t>
            </a:r>
            <a:r>
              <a:rPr kumimoji="1" lang="en-US" altLang="zh-CN" sz="1200" kern="1200" dirty="0">
                <a:solidFill>
                  <a:schemeClr val="tx1"/>
                </a:solidFill>
                <a:effectLst/>
                <a:latin typeface="Arial" charset="0"/>
                <a:ea typeface="宋体" charset="0"/>
                <a:cs typeface="宋体" charset="0"/>
              </a:rPr>
              <a:t>N-In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可能有很高的催化活性。</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30</a:t>
            </a:fld>
            <a:endParaRPr lang="en-US" altLang="zh-CN"/>
          </a:p>
        </p:txBody>
      </p:sp>
    </p:spTree>
    <p:extLst>
      <p:ext uri="{BB962C8B-B14F-4D97-AF65-F5344CB8AC3E}">
        <p14:creationId xmlns:p14="http://schemas.microsoft.com/office/powerpoint/2010/main" val="299234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28</a:t>
            </a:r>
            <a:r>
              <a:rPr kumimoji="1" lang="zh-CN" altLang="zh-CN" sz="1200" kern="1200" dirty="0">
                <a:solidFill>
                  <a:schemeClr val="tx1"/>
                </a:solidFill>
                <a:effectLst/>
                <a:latin typeface="Arial" charset="0"/>
                <a:ea typeface="宋体" charset="0"/>
                <a:cs typeface="宋体" charset="0"/>
              </a:rPr>
              <a:t>）根据理论上预测的结果，实验组合成</a:t>
            </a:r>
            <a:r>
              <a:rPr kumimoji="1" lang="en-US" altLang="zh-CN" sz="1200" kern="1200" dirty="0">
                <a:solidFill>
                  <a:schemeClr val="tx1"/>
                </a:solidFill>
                <a:effectLst/>
                <a:latin typeface="Arial" charset="0"/>
                <a:ea typeface="宋体" charset="0"/>
                <a:cs typeface="宋体" charset="0"/>
              </a:rPr>
              <a:t>N-In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作为对电极材料，发现其活性甚至超过</a:t>
            </a:r>
            <a:r>
              <a:rPr kumimoji="1" lang="en-US" altLang="zh-CN" sz="1200" kern="1200" dirty="0">
                <a:solidFill>
                  <a:schemeClr val="tx1"/>
                </a:solidFill>
                <a:effectLst/>
                <a:latin typeface="Arial" charset="0"/>
                <a:ea typeface="宋体" charset="0"/>
                <a:cs typeface="宋体" charset="0"/>
              </a:rPr>
              <a:t>Pt, </a:t>
            </a:r>
            <a:r>
              <a:rPr kumimoji="1" lang="zh-CN" altLang="zh-CN" sz="1200" kern="1200" dirty="0">
                <a:solidFill>
                  <a:schemeClr val="tx1"/>
                </a:solidFill>
                <a:effectLst/>
                <a:latin typeface="Arial" charset="0"/>
                <a:ea typeface="宋体" charset="0"/>
                <a:cs typeface="宋体" charset="0"/>
              </a:rPr>
              <a:t>而纯</a:t>
            </a:r>
            <a:r>
              <a:rPr kumimoji="1" lang="en-US" altLang="zh-CN" sz="1200" kern="1200" dirty="0">
                <a:solidFill>
                  <a:schemeClr val="tx1"/>
                </a:solidFill>
                <a:effectLst/>
                <a:latin typeface="Arial" charset="0"/>
                <a:ea typeface="宋体" charset="0"/>
                <a:cs typeface="宋体" charset="0"/>
              </a:rPr>
              <a:t>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效率是非常低的，从而证明了我们理论预测的有效性和准确性。</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31</a:t>
            </a:fld>
            <a:endParaRPr lang="en-US" altLang="zh-CN"/>
          </a:p>
        </p:txBody>
      </p:sp>
    </p:spTree>
    <p:extLst>
      <p:ext uri="{BB962C8B-B14F-4D97-AF65-F5344CB8AC3E}">
        <p14:creationId xmlns:p14="http://schemas.microsoft.com/office/powerpoint/2010/main" val="55237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29</a:t>
            </a:r>
            <a:r>
              <a:rPr kumimoji="1" lang="zh-CN" altLang="zh-CN" sz="1200" kern="1200" dirty="0">
                <a:solidFill>
                  <a:schemeClr val="tx1"/>
                </a:solidFill>
                <a:effectLst/>
                <a:latin typeface="Arial" charset="0"/>
                <a:ea typeface="宋体" charset="0"/>
                <a:cs typeface="宋体" charset="0"/>
              </a:rPr>
              <a:t>）进一步我们进行了分子尺度的研究，发现在</a:t>
            </a:r>
            <a:r>
              <a:rPr kumimoji="1" lang="en-US" altLang="zh-CN" sz="1200" kern="1200" dirty="0">
                <a:solidFill>
                  <a:schemeClr val="tx1"/>
                </a:solidFill>
                <a:effectLst/>
                <a:latin typeface="Arial" charset="0"/>
                <a:ea typeface="宋体" charset="0"/>
                <a:cs typeface="宋体" charset="0"/>
              </a:rPr>
              <a:t>N-In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en-US" altLang="zh-CN" sz="1200" kern="1200" dirty="0">
                <a:solidFill>
                  <a:schemeClr val="tx1"/>
                </a:solidFill>
                <a:effectLst/>
                <a:latin typeface="Arial" charset="0"/>
                <a:ea typeface="宋体" charset="0"/>
                <a:cs typeface="宋体" charset="0"/>
              </a:rPr>
              <a:t>(110)</a:t>
            </a:r>
            <a:r>
              <a:rPr kumimoji="1" lang="zh-CN" altLang="zh-CN" sz="1200" kern="1200" dirty="0">
                <a:solidFill>
                  <a:schemeClr val="tx1"/>
                </a:solidFill>
                <a:effectLst/>
                <a:latin typeface="Arial" charset="0"/>
                <a:ea typeface="宋体" charset="0"/>
                <a:cs typeface="宋体" charset="0"/>
              </a:rPr>
              <a:t>表面，</a:t>
            </a:r>
            <a:r>
              <a:rPr kumimoji="1" lang="en-US" altLang="zh-CN" sz="1200" kern="1200" dirty="0">
                <a:solidFill>
                  <a:schemeClr val="tx1"/>
                </a:solidFill>
                <a:effectLst/>
                <a:latin typeface="Arial" charset="0"/>
                <a:ea typeface="宋体" charset="0"/>
                <a:cs typeface="宋体" charset="0"/>
              </a:rPr>
              <a:t>I</a:t>
            </a:r>
            <a:r>
              <a:rPr kumimoji="1" lang="en-US" altLang="zh-CN" sz="1200" kern="1200" baseline="-25000" dirty="0">
                <a:solidFill>
                  <a:schemeClr val="tx1"/>
                </a:solidFill>
                <a:effectLst/>
                <a:latin typeface="Arial" charset="0"/>
                <a:ea typeface="宋体" charset="0"/>
                <a:cs typeface="宋体" charset="0"/>
              </a:rPr>
              <a:t>2</a:t>
            </a:r>
            <a:r>
              <a:rPr kumimoji="1" lang="zh-CN" altLang="zh-CN" sz="1200" kern="1200" dirty="0">
                <a:solidFill>
                  <a:schemeClr val="tx1"/>
                </a:solidFill>
                <a:effectLst/>
                <a:latin typeface="Arial" charset="0"/>
                <a:ea typeface="宋体" charset="0"/>
                <a:cs typeface="宋体" charset="0"/>
              </a:rPr>
              <a:t>分子可以自发分解成两个</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原子，而这在纯</a:t>
            </a:r>
            <a:r>
              <a:rPr kumimoji="1" lang="en-US" altLang="zh-CN" sz="1200" kern="1200" dirty="0">
                <a:solidFill>
                  <a:schemeClr val="tx1"/>
                </a:solidFill>
                <a:effectLst/>
                <a:latin typeface="Arial" charset="0"/>
                <a:ea typeface="宋体" charset="0"/>
                <a:cs typeface="宋体" charset="0"/>
              </a:rPr>
              <a:t>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en-US" altLang="zh-CN" sz="1200" kern="1200" dirty="0">
                <a:solidFill>
                  <a:schemeClr val="tx1"/>
                </a:solidFill>
                <a:effectLst/>
                <a:latin typeface="Arial" charset="0"/>
                <a:ea typeface="宋体" charset="0"/>
                <a:cs typeface="宋体" charset="0"/>
              </a:rPr>
              <a:t>(110)</a:t>
            </a:r>
            <a:r>
              <a:rPr kumimoji="1" lang="zh-CN" altLang="zh-CN" sz="1200" kern="1200" dirty="0">
                <a:solidFill>
                  <a:schemeClr val="tx1"/>
                </a:solidFill>
                <a:effectLst/>
                <a:latin typeface="Arial" charset="0"/>
                <a:ea typeface="宋体" charset="0"/>
                <a:cs typeface="宋体" charset="0"/>
              </a:rPr>
              <a:t>是很难进行的。定量上，我们推导的交换电流公式，表明</a:t>
            </a:r>
            <a:r>
              <a:rPr kumimoji="1" lang="en-US" altLang="zh-CN" sz="1200" kern="1200" dirty="0">
                <a:solidFill>
                  <a:schemeClr val="tx1"/>
                </a:solidFill>
                <a:effectLst/>
                <a:latin typeface="Arial" charset="0"/>
                <a:ea typeface="宋体" charset="0"/>
                <a:cs typeface="宋体" charset="0"/>
              </a:rPr>
              <a:t>N-In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因为更低脱附能垒，而具有比铂更好的催化活性。与实验结果相吻合。</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32</a:t>
            </a:fld>
            <a:endParaRPr lang="en-US" altLang="zh-CN"/>
          </a:p>
        </p:txBody>
      </p:sp>
    </p:spTree>
    <p:extLst>
      <p:ext uri="{BB962C8B-B14F-4D97-AF65-F5344CB8AC3E}">
        <p14:creationId xmlns:p14="http://schemas.microsoft.com/office/powerpoint/2010/main" val="329242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30</a:t>
            </a:r>
            <a:r>
              <a:rPr kumimoji="1" lang="zh-CN" altLang="zh-CN" sz="1200" kern="1200" dirty="0">
                <a:solidFill>
                  <a:schemeClr val="tx1"/>
                </a:solidFill>
                <a:effectLst/>
                <a:latin typeface="Arial" charset="0"/>
                <a:ea typeface="宋体" charset="0"/>
                <a:cs typeface="宋体" charset="0"/>
              </a:rPr>
              <a:t>）为什么间隙</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掺杂可以引起</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在</a:t>
            </a:r>
            <a:r>
              <a:rPr kumimoji="1" lang="en-US" altLang="zh-CN" sz="1200" kern="1200" dirty="0">
                <a:solidFill>
                  <a:schemeClr val="tx1"/>
                </a:solidFill>
                <a:effectLst/>
                <a:latin typeface="Arial" charset="0"/>
                <a:ea typeface="宋体" charset="0"/>
                <a:cs typeface="宋体" charset="0"/>
              </a:rPr>
              <a:t>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en-US" altLang="zh-CN" sz="1200" kern="1200" dirty="0">
                <a:solidFill>
                  <a:schemeClr val="tx1"/>
                </a:solidFill>
                <a:effectLst/>
                <a:latin typeface="Arial" charset="0"/>
                <a:ea typeface="宋体" charset="0"/>
                <a:cs typeface="宋体" charset="0"/>
              </a:rPr>
              <a:t>(110)</a:t>
            </a:r>
            <a:r>
              <a:rPr kumimoji="1" lang="zh-CN" altLang="zh-CN" sz="1200" kern="1200" dirty="0">
                <a:solidFill>
                  <a:schemeClr val="tx1"/>
                </a:solidFill>
                <a:effectLst/>
                <a:latin typeface="Arial" charset="0"/>
                <a:ea typeface="宋体" charset="0"/>
                <a:cs typeface="宋体" charset="0"/>
              </a:rPr>
              <a:t>表面吸附能的增强？</a:t>
            </a:r>
          </a:p>
          <a:p>
            <a:r>
              <a:rPr kumimoji="1" lang="zh-CN" altLang="zh-CN" sz="1200" kern="1200" dirty="0">
                <a:solidFill>
                  <a:schemeClr val="tx1"/>
                </a:solidFill>
                <a:effectLst/>
                <a:latin typeface="Arial" charset="0"/>
                <a:ea typeface="宋体" charset="0"/>
                <a:cs typeface="宋体" charset="0"/>
              </a:rPr>
              <a:t>从几何结构上讲，掺杂会形成一个比</a:t>
            </a:r>
            <a:r>
              <a:rPr kumimoji="1" lang="en-US" altLang="zh-CN" sz="1200" kern="1200" dirty="0">
                <a:solidFill>
                  <a:schemeClr val="tx1"/>
                </a:solidFill>
                <a:effectLst/>
                <a:latin typeface="Arial" charset="0"/>
                <a:ea typeface="宋体" charset="0"/>
                <a:cs typeface="宋体" charset="0"/>
              </a:rPr>
              <a:t>O-In</a:t>
            </a:r>
            <a:r>
              <a:rPr kumimoji="1" lang="zh-CN" altLang="zh-CN" sz="1200" kern="1200" dirty="0">
                <a:solidFill>
                  <a:schemeClr val="tx1"/>
                </a:solidFill>
                <a:effectLst/>
                <a:latin typeface="Arial" charset="0"/>
                <a:ea typeface="宋体" charset="0"/>
                <a:cs typeface="宋体" charset="0"/>
              </a:rPr>
              <a:t>键更弱的</a:t>
            </a:r>
            <a:r>
              <a:rPr kumimoji="1" lang="en-US" altLang="zh-CN" sz="1200" kern="1200" dirty="0">
                <a:solidFill>
                  <a:schemeClr val="tx1"/>
                </a:solidFill>
                <a:effectLst/>
                <a:latin typeface="Arial" charset="0"/>
                <a:ea typeface="宋体" charset="0"/>
                <a:cs typeface="宋体" charset="0"/>
              </a:rPr>
              <a:t>N-In</a:t>
            </a:r>
            <a:r>
              <a:rPr kumimoji="1" lang="zh-CN" altLang="zh-CN" sz="1200" kern="1200" dirty="0">
                <a:solidFill>
                  <a:schemeClr val="tx1"/>
                </a:solidFill>
                <a:effectLst/>
                <a:latin typeface="Arial" charset="0"/>
                <a:ea typeface="宋体" charset="0"/>
                <a:cs typeface="宋体" charset="0"/>
              </a:rPr>
              <a:t>键，表面</a:t>
            </a:r>
            <a:r>
              <a:rPr kumimoji="1" lang="en-US" altLang="zh-CN" sz="1200" kern="1200" dirty="0">
                <a:solidFill>
                  <a:schemeClr val="tx1"/>
                </a:solidFill>
                <a:effectLst/>
                <a:latin typeface="Arial" charset="0"/>
                <a:ea typeface="宋体" charset="0"/>
                <a:cs typeface="宋体" charset="0"/>
              </a:rPr>
              <a:t>In</a:t>
            </a:r>
            <a:r>
              <a:rPr kumimoji="1" lang="zh-CN" altLang="zh-CN" sz="1200" kern="1200" dirty="0">
                <a:solidFill>
                  <a:schemeClr val="tx1"/>
                </a:solidFill>
                <a:effectLst/>
                <a:latin typeface="Arial" charset="0"/>
                <a:ea typeface="宋体" charset="0"/>
                <a:cs typeface="宋体" charset="0"/>
              </a:rPr>
              <a:t>原子的结合能力增强是合理的。从电子层面上讲，由于</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掺杂氧化铟体系的电子被重新分布，吸附在</a:t>
            </a:r>
            <a:r>
              <a:rPr kumimoji="1" lang="en-US" altLang="zh-CN" sz="1200" kern="1200" dirty="0">
                <a:solidFill>
                  <a:schemeClr val="tx1"/>
                </a:solidFill>
                <a:effectLst/>
                <a:latin typeface="Arial" charset="0"/>
                <a:ea typeface="宋体" charset="0"/>
                <a:cs typeface="宋体" charset="0"/>
              </a:rPr>
              <a:t>N-In</a:t>
            </a:r>
            <a:r>
              <a:rPr kumimoji="1" lang="en-US" altLang="zh-CN" sz="1200" kern="1200" baseline="-25000" dirty="0">
                <a:solidFill>
                  <a:schemeClr val="tx1"/>
                </a:solidFill>
                <a:effectLst/>
                <a:latin typeface="Arial" charset="0"/>
                <a:ea typeface="宋体" charset="0"/>
                <a:cs typeface="宋体" charset="0"/>
              </a:rPr>
              <a:t>2</a:t>
            </a:r>
            <a:r>
              <a:rPr kumimoji="1" lang="en-US" altLang="zh-CN" sz="1200" kern="1200" dirty="0">
                <a:solidFill>
                  <a:schemeClr val="tx1"/>
                </a:solidFill>
                <a:effectLst/>
                <a:latin typeface="Arial" charset="0"/>
                <a:ea typeface="宋体" charset="0"/>
                <a:cs typeface="宋体" charset="0"/>
              </a:rPr>
              <a:t>O</a:t>
            </a:r>
            <a:r>
              <a:rPr kumimoji="1" lang="en-US" altLang="zh-CN" sz="1200" kern="1200" baseline="-25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上的</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原子可以获得</a:t>
            </a:r>
            <a:r>
              <a:rPr kumimoji="1" lang="en-US" altLang="zh-CN" sz="1200" kern="1200" dirty="0">
                <a:solidFill>
                  <a:schemeClr val="tx1"/>
                </a:solidFill>
                <a:effectLst/>
                <a:latin typeface="Arial" charset="0"/>
                <a:ea typeface="宋体" charset="0"/>
                <a:cs typeface="宋体" charset="0"/>
              </a:rPr>
              <a:t>0.47 e</a:t>
            </a:r>
            <a:r>
              <a:rPr kumimoji="1" lang="zh-CN" altLang="zh-CN" sz="1200" kern="1200" dirty="0">
                <a:solidFill>
                  <a:schemeClr val="tx1"/>
                </a:solidFill>
                <a:effectLst/>
                <a:latin typeface="Arial" charset="0"/>
                <a:ea typeface="宋体" charset="0"/>
                <a:cs typeface="宋体" charset="0"/>
              </a:rPr>
              <a:t>，这主要来自源于</a:t>
            </a:r>
            <a:r>
              <a:rPr kumimoji="1" lang="en-US" altLang="zh-CN" sz="1200" kern="1200" dirty="0">
                <a:solidFill>
                  <a:schemeClr val="tx1"/>
                </a:solidFill>
                <a:effectLst/>
                <a:latin typeface="Arial" charset="0"/>
                <a:ea typeface="宋体" charset="0"/>
                <a:cs typeface="宋体" charset="0"/>
              </a:rPr>
              <a:t>In</a:t>
            </a:r>
            <a:r>
              <a:rPr kumimoji="1" lang="zh-CN" altLang="zh-CN" sz="1200" kern="1200" dirty="0">
                <a:solidFill>
                  <a:schemeClr val="tx1"/>
                </a:solidFill>
                <a:effectLst/>
                <a:latin typeface="Arial" charset="0"/>
                <a:ea typeface="宋体" charset="0"/>
                <a:cs typeface="宋体" charset="0"/>
              </a:rPr>
              <a:t>原子</a:t>
            </a:r>
            <a:r>
              <a:rPr kumimoji="1" lang="en-US" altLang="zh-CN" sz="1200" kern="1200" dirty="0">
                <a:solidFill>
                  <a:schemeClr val="tx1"/>
                </a:solidFill>
                <a:effectLst/>
                <a:latin typeface="Arial" charset="0"/>
                <a:ea typeface="宋体" charset="0"/>
                <a:cs typeface="宋体" charset="0"/>
              </a:rPr>
              <a:t>(0.28 e)</a:t>
            </a:r>
            <a:r>
              <a:rPr kumimoji="1" lang="zh-CN" altLang="zh-CN" sz="1200" kern="1200" dirty="0">
                <a:solidFill>
                  <a:schemeClr val="tx1"/>
                </a:solidFill>
                <a:effectLst/>
                <a:latin typeface="Arial" charset="0"/>
                <a:ea typeface="宋体" charset="0"/>
                <a:cs typeface="宋体" charset="0"/>
              </a:rPr>
              <a:t>和间隙</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原子</a:t>
            </a:r>
            <a:r>
              <a:rPr kumimoji="1" lang="en-US" altLang="zh-CN" sz="1200" kern="1200" dirty="0">
                <a:solidFill>
                  <a:schemeClr val="tx1"/>
                </a:solidFill>
                <a:effectLst/>
                <a:latin typeface="Arial" charset="0"/>
                <a:ea typeface="宋体" charset="0"/>
                <a:cs typeface="宋体" charset="0"/>
              </a:rPr>
              <a:t>(0.10 e)</a:t>
            </a:r>
            <a:r>
              <a:rPr kumimoji="1" lang="zh-CN" altLang="zh-CN" sz="1200" kern="1200" dirty="0">
                <a:solidFill>
                  <a:schemeClr val="tx1"/>
                </a:solidFill>
                <a:effectLst/>
                <a:latin typeface="Arial" charset="0"/>
                <a:ea typeface="宋体" charset="0"/>
                <a:cs typeface="宋体" charset="0"/>
              </a:rPr>
              <a:t>，使得对</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的吸附能增加。除此之外，这项工作表明，廉价而丰富的半导体氧化物可以通过杂原子</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掺杂改性成活性的催化剂，提供了一条有效又不含贵金属</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的电催化剂的新途径。</a:t>
            </a:r>
          </a:p>
          <a:p>
            <a:endParaRPr lang="zh-CN" altLang="en-US" dirty="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BAC372-3EBC-4389-A97C-2F9C5EFB1FE0}" type="slidenum">
              <a:rPr lang="zh-CN" altLang="en-US" smtClean="0"/>
              <a:pPr/>
              <a:t>33</a:t>
            </a:fld>
            <a:endParaRPr lang="zh-CN" altLang="en-US"/>
          </a:p>
        </p:txBody>
      </p:sp>
    </p:spTree>
    <p:extLst>
      <p:ext uri="{BB962C8B-B14F-4D97-AF65-F5344CB8AC3E}">
        <p14:creationId xmlns:p14="http://schemas.microsoft.com/office/powerpoint/2010/main" val="121204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45</a:t>
            </a:r>
            <a:r>
              <a:rPr kumimoji="1" lang="zh-CN" altLang="zh-CN" sz="1200" kern="1200" dirty="0">
                <a:solidFill>
                  <a:schemeClr val="tx1"/>
                </a:solidFill>
                <a:effectLst/>
                <a:latin typeface="Arial" charset="0"/>
                <a:ea typeface="宋体" charset="0"/>
                <a:cs typeface="宋体" charset="0"/>
              </a:rPr>
              <a:t>）最后是火山型曲线的研究。</a:t>
            </a:r>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a:t>
            </a:fld>
            <a:endParaRPr lang="en-US" altLang="zh-CN"/>
          </a:p>
        </p:txBody>
      </p:sp>
    </p:spTree>
    <p:extLst>
      <p:ext uri="{BB962C8B-B14F-4D97-AF65-F5344CB8AC3E}">
        <p14:creationId xmlns:p14="http://schemas.microsoft.com/office/powerpoint/2010/main" val="1007029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10</a:t>
            </a:r>
            <a:r>
              <a:rPr kumimoji="1" lang="zh-CN" altLang="zh-CN" sz="1200" kern="1200" dirty="0">
                <a:solidFill>
                  <a:schemeClr val="tx1"/>
                </a:solidFill>
                <a:effectLst/>
                <a:latin typeface="Arial" charset="0"/>
                <a:ea typeface="宋体" charset="0"/>
                <a:cs typeface="宋体" charset="0"/>
              </a:rPr>
              <a:t>）首先是杂原子掺杂改性石墨烯催化</a:t>
            </a:r>
            <a:r>
              <a:rPr kumimoji="1" lang="en-US" altLang="zh-CN" sz="1200" kern="1200" dirty="0">
                <a:solidFill>
                  <a:schemeClr val="tx1"/>
                </a:solidFill>
                <a:effectLst/>
                <a:latin typeface="Arial" charset="0"/>
                <a:ea typeface="宋体" charset="0"/>
                <a:cs typeface="宋体" charset="0"/>
              </a:rPr>
              <a:t>I3-</a:t>
            </a:r>
            <a:r>
              <a:rPr kumimoji="1" lang="zh-CN" altLang="zh-CN" sz="1200" kern="1200" dirty="0">
                <a:solidFill>
                  <a:schemeClr val="tx1"/>
                </a:solidFill>
                <a:effectLst/>
                <a:latin typeface="Arial" charset="0"/>
                <a:ea typeface="宋体" charset="0"/>
                <a:cs typeface="宋体" charset="0"/>
              </a:rPr>
              <a:t>还原反应的研究</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34</a:t>
            </a:fld>
            <a:endParaRPr lang="en-US" altLang="zh-CN"/>
          </a:p>
        </p:txBody>
      </p:sp>
    </p:spTree>
    <p:extLst>
      <p:ext uri="{BB962C8B-B14F-4D97-AF65-F5344CB8AC3E}">
        <p14:creationId xmlns:p14="http://schemas.microsoft.com/office/powerpoint/2010/main" val="387851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11</a:t>
            </a:r>
            <a:r>
              <a:rPr kumimoji="1" lang="zh-CN" altLang="zh-CN" sz="1200" kern="1200" dirty="0">
                <a:solidFill>
                  <a:schemeClr val="tx1"/>
                </a:solidFill>
                <a:effectLst/>
                <a:latin typeface="Arial" charset="0"/>
                <a:ea typeface="宋体" charset="0"/>
                <a:cs typeface="宋体" charset="0"/>
              </a:rPr>
              <a:t>）我们试图通过第一性原理计算，系统研究石墨烯的内在活性和掺杂引起活性变化的机制。以三种常见石墨烯结构包括基本平面、扶椅型边缘和锯齿型边缘为研究对象，我们考查了两类典型的</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掺杂。考虑了一系列共掺杂模型，发现不同构型的稳定性差不多。因此，在后面的研究中，我们只选择了有代表性的这四种。</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35</a:t>
            </a:fld>
            <a:endParaRPr lang="en-US" altLang="zh-CN"/>
          </a:p>
        </p:txBody>
      </p:sp>
    </p:spTree>
    <p:extLst>
      <p:ext uri="{BB962C8B-B14F-4D97-AF65-F5344CB8AC3E}">
        <p14:creationId xmlns:p14="http://schemas.microsoft.com/office/powerpoint/2010/main" val="1483179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12</a:t>
            </a:r>
            <a:r>
              <a:rPr kumimoji="1" lang="zh-CN" altLang="zh-CN" sz="1200" kern="1200" dirty="0">
                <a:solidFill>
                  <a:schemeClr val="tx1"/>
                </a:solidFill>
                <a:effectLst/>
                <a:latin typeface="Arial" charset="0"/>
                <a:ea typeface="宋体" charset="0"/>
                <a:cs typeface="宋体" charset="0"/>
              </a:rPr>
              <a:t>）从基本平面出发，我们首先考察了石墨烯氮、硫掺杂前后</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原子的吸附能变化。纯石墨烯的吸附能非常弱，掺杂后吸附能明显增强，</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最优先吸附在杂原子掺杂最邻近的</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原子上。此外，</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的掺杂的效果似乎是离域的，附近的</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原子的吸附能逐渐降低，而</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掺杂的效果更局域因为附近的</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原子的吸附能迅速降低。</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36</a:t>
            </a:fld>
            <a:endParaRPr lang="en-US" altLang="zh-CN"/>
          </a:p>
        </p:txBody>
      </p:sp>
    </p:spTree>
    <p:extLst>
      <p:ext uri="{BB962C8B-B14F-4D97-AF65-F5344CB8AC3E}">
        <p14:creationId xmlns:p14="http://schemas.microsoft.com/office/powerpoint/2010/main" val="322967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13</a:t>
            </a:r>
            <a:r>
              <a:rPr kumimoji="1" lang="zh-CN" altLang="zh-CN" sz="1200" kern="1200" dirty="0">
                <a:solidFill>
                  <a:schemeClr val="tx1"/>
                </a:solidFill>
                <a:effectLst/>
                <a:latin typeface="Arial" charset="0"/>
                <a:ea typeface="宋体" charset="0"/>
                <a:cs typeface="宋体" charset="0"/>
              </a:rPr>
              <a:t>）进一步，我们考虑了这四种共掺杂结构。可以看到相比单元素掺杂，所有的共掺杂构型的</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吸附能都明显提高。揭示了</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共掺杂的协同效应。</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37</a:t>
            </a:fld>
            <a:endParaRPr lang="en-US" altLang="zh-CN"/>
          </a:p>
        </p:txBody>
      </p:sp>
    </p:spTree>
    <p:extLst>
      <p:ext uri="{BB962C8B-B14F-4D97-AF65-F5344CB8AC3E}">
        <p14:creationId xmlns:p14="http://schemas.microsoft.com/office/powerpoint/2010/main" val="4102909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14</a:t>
            </a:r>
            <a:r>
              <a:rPr kumimoji="1" lang="zh-CN" altLang="zh-CN" sz="1200" kern="1200" dirty="0">
                <a:solidFill>
                  <a:schemeClr val="tx1"/>
                </a:solidFill>
                <a:effectLst/>
                <a:latin typeface="Arial" charset="0"/>
                <a:ea typeface="宋体" charset="0"/>
                <a:cs typeface="宋体" charset="0"/>
              </a:rPr>
              <a:t>）值得一提的是，我们测试了三种泛函，来考虑泛函对吸附能的影响。结果给出几乎相同的趋势，而</a:t>
            </a:r>
            <a:r>
              <a:rPr kumimoji="1" lang="en-US" altLang="zh-CN" sz="1200" kern="1200" dirty="0">
                <a:solidFill>
                  <a:schemeClr val="tx1"/>
                </a:solidFill>
                <a:effectLst/>
                <a:latin typeface="Arial" charset="0"/>
                <a:ea typeface="宋体" charset="0"/>
                <a:cs typeface="宋体" charset="0"/>
              </a:rPr>
              <a:t>optB88</a:t>
            </a:r>
            <a:r>
              <a:rPr kumimoji="1" lang="zh-CN" altLang="zh-CN" sz="1200" kern="1200" dirty="0">
                <a:solidFill>
                  <a:schemeClr val="tx1"/>
                </a:solidFill>
                <a:effectLst/>
                <a:latin typeface="Arial" charset="0"/>
                <a:ea typeface="宋体" charset="0"/>
                <a:cs typeface="宋体" charset="0"/>
              </a:rPr>
              <a:t>通常认为描述弱吸附行为更好，因此在整个工作中我们都是采用这个方法的。可以看到，</a:t>
            </a:r>
            <a:r>
              <a:rPr kumimoji="1" lang="en-US" altLang="zh-CN" sz="1200" kern="1200" dirty="0">
                <a:solidFill>
                  <a:schemeClr val="tx1"/>
                </a:solidFill>
                <a:effectLst/>
                <a:latin typeface="Arial" charset="0"/>
                <a:ea typeface="宋体" charset="0"/>
                <a:cs typeface="宋体" charset="0"/>
              </a:rPr>
              <a:t>NS</a:t>
            </a:r>
            <a:r>
              <a:rPr kumimoji="1" lang="zh-CN" altLang="zh-CN" sz="1200" kern="1200" dirty="0">
                <a:solidFill>
                  <a:schemeClr val="tx1"/>
                </a:solidFill>
                <a:effectLst/>
                <a:latin typeface="Arial" charset="0"/>
                <a:ea typeface="宋体" charset="0"/>
                <a:cs typeface="宋体" charset="0"/>
              </a:rPr>
              <a:t>共掺杂吸附能增强到，我们组之前工作提出的活性范围里，与实验中发现它具有更高的活性相吻合。</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38</a:t>
            </a:fld>
            <a:endParaRPr lang="en-US" altLang="zh-CN"/>
          </a:p>
        </p:txBody>
      </p:sp>
    </p:spTree>
    <p:extLst>
      <p:ext uri="{BB962C8B-B14F-4D97-AF65-F5344CB8AC3E}">
        <p14:creationId xmlns:p14="http://schemas.microsoft.com/office/powerpoint/2010/main" val="2690818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15</a:t>
            </a:r>
            <a:r>
              <a:rPr kumimoji="1" lang="zh-CN" altLang="zh-CN" sz="1200" kern="1200" dirty="0">
                <a:solidFill>
                  <a:schemeClr val="tx1"/>
                </a:solidFill>
                <a:effectLst/>
                <a:latin typeface="Arial" charset="0"/>
                <a:ea typeface="宋体" charset="0"/>
                <a:cs typeface="宋体" charset="0"/>
              </a:rPr>
              <a:t>）为了确认它的高活性，我们研究了包含</a:t>
            </a:r>
            <a:r>
              <a:rPr kumimoji="1" lang="en-US" altLang="zh-CN" sz="1200" kern="1200" dirty="0">
                <a:solidFill>
                  <a:schemeClr val="tx1"/>
                </a:solidFill>
                <a:effectLst/>
                <a:latin typeface="Arial" charset="0"/>
                <a:ea typeface="宋体" charset="0"/>
                <a:cs typeface="宋体" charset="0"/>
              </a:rPr>
              <a:t>CH</a:t>
            </a:r>
            <a:r>
              <a:rPr kumimoji="1" lang="en-US" altLang="zh-CN" sz="1200" kern="1200" baseline="-25000" dirty="0">
                <a:solidFill>
                  <a:schemeClr val="tx1"/>
                </a:solidFill>
                <a:effectLst/>
                <a:latin typeface="Arial" charset="0"/>
                <a:ea typeface="宋体" charset="0"/>
                <a:cs typeface="宋体" charset="0"/>
              </a:rPr>
              <a:t>3</a:t>
            </a:r>
            <a:r>
              <a:rPr kumimoji="1" lang="en-US" altLang="zh-CN" sz="1200" kern="1200" dirty="0">
                <a:solidFill>
                  <a:schemeClr val="tx1"/>
                </a:solidFill>
                <a:effectLst/>
                <a:latin typeface="Arial" charset="0"/>
                <a:ea typeface="宋体" charset="0"/>
                <a:cs typeface="宋体" charset="0"/>
              </a:rPr>
              <a:t>CN</a:t>
            </a:r>
            <a:r>
              <a:rPr kumimoji="1" lang="zh-CN" altLang="zh-CN" sz="1200" kern="1200" dirty="0">
                <a:solidFill>
                  <a:schemeClr val="tx1"/>
                </a:solidFill>
                <a:effectLst/>
                <a:latin typeface="Arial" charset="0"/>
                <a:ea typeface="宋体" charset="0"/>
                <a:cs typeface="宋体" charset="0"/>
              </a:rPr>
              <a:t>溶剂</a:t>
            </a:r>
            <a:r>
              <a:rPr kumimoji="1" lang="en-US" altLang="zh-CN" sz="1200" kern="1200" dirty="0">
                <a:solidFill>
                  <a:schemeClr val="tx1"/>
                </a:solidFill>
                <a:effectLst/>
                <a:latin typeface="Arial" charset="0"/>
                <a:ea typeface="宋体" charset="0"/>
                <a:cs typeface="宋体" charset="0"/>
              </a:rPr>
              <a:t>NS-G</a:t>
            </a:r>
            <a:r>
              <a:rPr kumimoji="1" lang="zh-CN" altLang="zh-CN" sz="1200" kern="1200" dirty="0">
                <a:solidFill>
                  <a:schemeClr val="tx1"/>
                </a:solidFill>
                <a:effectLst/>
                <a:latin typeface="Arial" charset="0"/>
                <a:ea typeface="宋体" charset="0"/>
                <a:cs typeface="宋体" charset="0"/>
              </a:rPr>
              <a:t>界面上进行的碘还原反应的全过程。我们发现不需要明显的解离能垒，</a:t>
            </a:r>
            <a:r>
              <a:rPr kumimoji="1" lang="en-US" altLang="zh-CN" sz="1200" kern="1200" dirty="0">
                <a:solidFill>
                  <a:schemeClr val="tx1"/>
                </a:solidFill>
                <a:effectLst/>
                <a:latin typeface="Arial" charset="0"/>
                <a:ea typeface="宋体" charset="0"/>
                <a:cs typeface="宋体" charset="0"/>
              </a:rPr>
              <a:t>I</a:t>
            </a:r>
            <a:r>
              <a:rPr kumimoji="1" lang="en-US" altLang="zh-CN" sz="1200" kern="1200" baseline="-25000" dirty="0">
                <a:solidFill>
                  <a:schemeClr val="tx1"/>
                </a:solidFill>
                <a:effectLst/>
                <a:latin typeface="Arial" charset="0"/>
                <a:ea typeface="宋体" charset="0"/>
                <a:cs typeface="宋体" charset="0"/>
              </a:rPr>
              <a:t>2</a:t>
            </a:r>
            <a:r>
              <a:rPr kumimoji="1" lang="zh-CN" altLang="zh-CN" sz="1200" kern="1200" dirty="0">
                <a:solidFill>
                  <a:schemeClr val="tx1"/>
                </a:solidFill>
                <a:effectLst/>
                <a:latin typeface="Arial" charset="0"/>
                <a:ea typeface="宋体" charset="0"/>
                <a:cs typeface="宋体" charset="0"/>
              </a:rPr>
              <a:t>分子可容易地解离成两个</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原子，而这在纯石墨烯上是不能发生的。随后，吸附的碘原子可以接收一个电子，以</a:t>
            </a:r>
            <a:r>
              <a:rPr kumimoji="1" lang="en-US" altLang="zh-CN" sz="1200" kern="1200" dirty="0">
                <a:solidFill>
                  <a:schemeClr val="tx1"/>
                </a:solidFill>
                <a:effectLst/>
                <a:latin typeface="Arial" charset="0"/>
                <a:ea typeface="宋体" charset="0"/>
                <a:cs typeface="宋体" charset="0"/>
              </a:rPr>
              <a:t>I</a:t>
            </a:r>
            <a:r>
              <a:rPr kumimoji="1" lang="en-US" altLang="zh-CN" sz="1200" kern="1200" baseline="300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的形式脱附到溶液中。我们以铂电极作为参考来衡量和理解他的活性，热力学上，从初态到末态的吉布斯自由能一步一步降低，动力学上，它的脱附能垒仅为</a:t>
            </a:r>
            <a:r>
              <a:rPr kumimoji="1" lang="en-US" altLang="zh-CN" sz="1200" kern="1200" dirty="0">
                <a:solidFill>
                  <a:schemeClr val="tx1"/>
                </a:solidFill>
                <a:effectLst/>
                <a:latin typeface="Arial" charset="0"/>
                <a:ea typeface="宋体" charset="0"/>
                <a:cs typeface="宋体" charset="0"/>
              </a:rPr>
              <a:t>0.28eV</a:t>
            </a:r>
            <a:r>
              <a:rPr kumimoji="1" lang="zh-CN" altLang="zh-CN" sz="1200" kern="1200" dirty="0">
                <a:solidFill>
                  <a:schemeClr val="tx1"/>
                </a:solidFill>
                <a:effectLst/>
                <a:latin typeface="Arial" charset="0"/>
                <a:ea typeface="宋体" charset="0"/>
                <a:cs typeface="宋体" charset="0"/>
              </a:rPr>
              <a:t>，预示着有相当不错的催化活性，与文献实验的结果相吻合。</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39</a:t>
            </a:fld>
            <a:endParaRPr lang="en-US" altLang="zh-CN"/>
          </a:p>
        </p:txBody>
      </p:sp>
    </p:spTree>
    <p:extLst>
      <p:ext uri="{BB962C8B-B14F-4D97-AF65-F5344CB8AC3E}">
        <p14:creationId xmlns:p14="http://schemas.microsoft.com/office/powerpoint/2010/main" val="1124605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16</a:t>
            </a:r>
            <a:r>
              <a:rPr kumimoji="1" lang="zh-CN" altLang="zh-CN" sz="1200" kern="1200" dirty="0">
                <a:solidFill>
                  <a:schemeClr val="tx1"/>
                </a:solidFill>
                <a:effectLst/>
                <a:latin typeface="Arial" charset="0"/>
                <a:ea typeface="宋体" charset="0"/>
                <a:cs typeface="宋体" charset="0"/>
              </a:rPr>
              <a:t>）现在我们试图理解杂原子掺杂的影响，从</a:t>
            </a:r>
            <a:r>
              <a:rPr kumimoji="1" lang="en-US" altLang="zh-CN" sz="1200" kern="1200" dirty="0">
                <a:solidFill>
                  <a:schemeClr val="tx1"/>
                </a:solidFill>
                <a:effectLst/>
                <a:latin typeface="Arial" charset="0"/>
                <a:ea typeface="宋体" charset="0"/>
                <a:cs typeface="宋体" charset="0"/>
              </a:rPr>
              <a:t>PDOS</a:t>
            </a:r>
            <a:r>
              <a:rPr kumimoji="1" lang="zh-CN" altLang="zh-CN" sz="1200" kern="1200" dirty="0">
                <a:solidFill>
                  <a:schemeClr val="tx1"/>
                </a:solidFill>
                <a:effectLst/>
                <a:latin typeface="Arial" charset="0"/>
                <a:ea typeface="宋体" charset="0"/>
                <a:cs typeface="宋体" charset="0"/>
              </a:rPr>
              <a:t>图上可以看到，杂原子掺杂使得体系的费米能级升高，</a:t>
            </a:r>
            <a:r>
              <a:rPr kumimoji="1" lang="en-US" altLang="zh-CN" sz="1200" kern="1200" dirty="0">
                <a:solidFill>
                  <a:schemeClr val="tx1"/>
                </a:solidFill>
                <a:effectLst/>
                <a:latin typeface="Arial" charset="0"/>
                <a:ea typeface="宋体" charset="0"/>
                <a:cs typeface="宋体" charset="0"/>
              </a:rPr>
              <a:t>HOMO</a:t>
            </a:r>
            <a:r>
              <a:rPr kumimoji="1" lang="zh-CN" altLang="zh-CN" sz="1200" kern="1200" dirty="0">
                <a:solidFill>
                  <a:schemeClr val="tx1"/>
                </a:solidFill>
                <a:effectLst/>
                <a:latin typeface="Arial" charset="0"/>
                <a:ea typeface="宋体" charset="0"/>
                <a:cs typeface="宋体" charset="0"/>
              </a:rPr>
              <a:t>轨道的电子数增加，参与成键的电子更多，从而导致更强的吸附能。而且他们电子提供增加的方式不一样，</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掺杂使得更多的</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原子参与提供电子，</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掺杂是每个</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原子提供更多的电子。共掺杂表现出协同作用。</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40</a:t>
            </a:fld>
            <a:endParaRPr lang="en-US" altLang="zh-CN"/>
          </a:p>
        </p:txBody>
      </p:sp>
    </p:spTree>
    <p:extLst>
      <p:ext uri="{BB962C8B-B14F-4D97-AF65-F5344CB8AC3E}">
        <p14:creationId xmlns:p14="http://schemas.microsoft.com/office/powerpoint/2010/main" val="4277529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17</a:t>
            </a:r>
            <a:r>
              <a:rPr kumimoji="1" lang="zh-CN" altLang="zh-CN" sz="1200" kern="1200" dirty="0">
                <a:solidFill>
                  <a:schemeClr val="tx1"/>
                </a:solidFill>
                <a:effectLst/>
                <a:latin typeface="Arial" charset="0"/>
                <a:ea typeface="宋体" charset="0"/>
                <a:cs typeface="宋体" charset="0"/>
              </a:rPr>
              <a:t>）我们应该如何理解这种现象？</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的电负性显然比</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大，使得石墨烯的离域的电子更倾向于流到</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周围，从而与</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成键时提供更多的电子；另一方面，</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的电负性和</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差不多。</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原子掺杂产生的结构形变，将</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原子从</a:t>
            </a:r>
            <a:r>
              <a:rPr kumimoji="1" lang="en-US" altLang="zh-CN" sz="1200" kern="1200" dirty="0">
                <a:solidFill>
                  <a:schemeClr val="tx1"/>
                </a:solidFill>
                <a:effectLst/>
                <a:latin typeface="Arial" charset="0"/>
                <a:ea typeface="宋体" charset="0"/>
                <a:cs typeface="宋体" charset="0"/>
              </a:rPr>
              <a:t>sp2 </a:t>
            </a:r>
            <a:r>
              <a:rPr kumimoji="1" lang="zh-CN" altLang="zh-CN" sz="1200" kern="1200" dirty="0">
                <a:solidFill>
                  <a:schemeClr val="tx1"/>
                </a:solidFill>
                <a:effectLst/>
                <a:latin typeface="Arial" charset="0"/>
                <a:ea typeface="宋体" charset="0"/>
                <a:cs typeface="宋体" charset="0"/>
              </a:rPr>
              <a:t>杂化活化到</a:t>
            </a:r>
            <a:r>
              <a:rPr kumimoji="1" lang="en-US" altLang="zh-CN" sz="1200" kern="1200" dirty="0">
                <a:solidFill>
                  <a:schemeClr val="tx1"/>
                </a:solidFill>
                <a:effectLst/>
                <a:latin typeface="Arial" charset="0"/>
                <a:ea typeface="宋体" charset="0"/>
                <a:cs typeface="宋体" charset="0"/>
              </a:rPr>
              <a:t>sp</a:t>
            </a:r>
            <a:r>
              <a:rPr kumimoji="1" lang="en-US" altLang="zh-CN" sz="1200" kern="1200" baseline="300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杂化有利于</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原子的吸附，而共掺杂结合了两种不同的促进方式，表现出的协同作用</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41</a:t>
            </a:fld>
            <a:endParaRPr lang="en-US" altLang="zh-CN"/>
          </a:p>
        </p:txBody>
      </p:sp>
    </p:spTree>
    <p:extLst>
      <p:ext uri="{BB962C8B-B14F-4D97-AF65-F5344CB8AC3E}">
        <p14:creationId xmlns:p14="http://schemas.microsoft.com/office/powerpoint/2010/main" val="1168168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18</a:t>
            </a:r>
            <a:r>
              <a:rPr kumimoji="1" lang="zh-CN" altLang="zh-CN" sz="1200" kern="1200" dirty="0">
                <a:solidFill>
                  <a:schemeClr val="tx1"/>
                </a:solidFill>
                <a:effectLst/>
                <a:latin typeface="Arial" charset="0"/>
                <a:ea typeface="宋体" charset="0"/>
                <a:cs typeface="宋体" charset="0"/>
              </a:rPr>
              <a:t>）进一步也测试了石墨烯扶椅型边缘和锯齿型边缘，这些是对应的最佳</a:t>
            </a:r>
            <a:r>
              <a:rPr kumimoji="1" lang="en-US" altLang="zh-CN" sz="1200" kern="1200" dirty="0">
                <a:solidFill>
                  <a:schemeClr val="tx1"/>
                </a:solidFill>
                <a:effectLst/>
                <a:latin typeface="Arial" charset="0"/>
                <a:ea typeface="宋体" charset="0"/>
                <a:cs typeface="宋体" charset="0"/>
              </a:rPr>
              <a:t>I</a:t>
            </a:r>
            <a:r>
              <a:rPr kumimoji="1" lang="zh-CN" altLang="zh-CN" sz="1200" kern="1200" dirty="0">
                <a:solidFill>
                  <a:schemeClr val="tx1"/>
                </a:solidFill>
                <a:effectLst/>
                <a:latin typeface="Arial" charset="0"/>
                <a:ea typeface="宋体" charset="0"/>
                <a:cs typeface="宋体" charset="0"/>
              </a:rPr>
              <a:t>吸附结构。</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42</a:t>
            </a:fld>
            <a:endParaRPr lang="en-US" altLang="zh-CN"/>
          </a:p>
        </p:txBody>
      </p:sp>
    </p:spTree>
    <p:extLst>
      <p:ext uri="{BB962C8B-B14F-4D97-AF65-F5344CB8AC3E}">
        <p14:creationId xmlns:p14="http://schemas.microsoft.com/office/powerpoint/2010/main" val="3480341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Arial" charset="0"/>
                <a:ea typeface="宋体" charset="0"/>
                <a:cs typeface="宋体" charset="0"/>
              </a:rPr>
              <a:t> (19)</a:t>
            </a:r>
            <a:r>
              <a:rPr kumimoji="1" lang="zh-CN" altLang="zh-CN" sz="1200" kern="1200" dirty="0">
                <a:solidFill>
                  <a:schemeClr val="tx1"/>
                </a:solidFill>
                <a:effectLst/>
                <a:latin typeface="Arial" charset="0"/>
                <a:ea typeface="宋体" charset="0"/>
                <a:cs typeface="宋体" charset="0"/>
              </a:rPr>
              <a:t>表中是对应的吸附能，可以看到扶椅型边缘表现出与基本平面相同的掺杂效果，但是锯齿型边缘掺杂反而是不利的？进一步研究发现，与基本平面和扶椅型边缘不同，锯齿型边缘是反铁磁性的，含构成</a:t>
            </a:r>
            <a:r>
              <a:rPr kumimoji="1" lang="en-US" altLang="zh-CN" sz="1200" kern="1200" dirty="0">
                <a:solidFill>
                  <a:schemeClr val="tx1"/>
                </a:solidFill>
                <a:effectLst/>
                <a:latin typeface="Arial" charset="0"/>
                <a:ea typeface="宋体" charset="0"/>
                <a:cs typeface="宋体" charset="0"/>
              </a:rPr>
              <a:t>HOMO</a:t>
            </a:r>
            <a:r>
              <a:rPr kumimoji="1" lang="zh-CN" altLang="zh-CN" sz="1200" kern="1200" dirty="0">
                <a:solidFill>
                  <a:schemeClr val="tx1"/>
                </a:solidFill>
                <a:effectLst/>
                <a:latin typeface="Arial" charset="0"/>
                <a:ea typeface="宋体" charset="0"/>
                <a:cs typeface="宋体" charset="0"/>
              </a:rPr>
              <a:t>轨道的自旋电子，自旋电子主要分布在边缘</a:t>
            </a:r>
            <a:r>
              <a:rPr kumimoji="1" lang="en-US" altLang="zh-CN" sz="1200" kern="1200" dirty="0">
                <a:solidFill>
                  <a:schemeClr val="tx1"/>
                </a:solidFill>
                <a:effectLst/>
                <a:latin typeface="Arial" charset="0"/>
                <a:ea typeface="宋体" charset="0"/>
                <a:cs typeface="宋体" charset="0"/>
              </a:rPr>
              <a:t>C</a:t>
            </a:r>
            <a:r>
              <a:rPr kumimoji="1" lang="zh-CN" altLang="zh-CN" sz="1200" kern="1200" dirty="0">
                <a:solidFill>
                  <a:schemeClr val="tx1"/>
                </a:solidFill>
                <a:effectLst/>
                <a:latin typeface="Arial" charset="0"/>
                <a:ea typeface="宋体" charset="0"/>
                <a:cs typeface="宋体" charset="0"/>
              </a:rPr>
              <a:t>上，从而表现出比较强的吸附能，掺杂会导致自旋电子消失，从而降低了吸附能。进一步的共掺杂可以提高其吸附能。另外，我们注意到在掺杂的另一侧，保持自旋电子和</a:t>
            </a:r>
            <a:r>
              <a:rPr kumimoji="1" lang="en-US" altLang="zh-CN" sz="1200" kern="1200" dirty="0">
                <a:solidFill>
                  <a:schemeClr val="tx1"/>
                </a:solidFill>
                <a:effectLst/>
                <a:latin typeface="Arial" charset="0"/>
                <a:ea typeface="宋体" charset="0"/>
                <a:cs typeface="宋体" charset="0"/>
              </a:rPr>
              <a:t>HOMO</a:t>
            </a:r>
            <a:r>
              <a:rPr kumimoji="1" lang="zh-CN" altLang="zh-CN" sz="1200" kern="1200" dirty="0">
                <a:solidFill>
                  <a:schemeClr val="tx1"/>
                </a:solidFill>
                <a:effectLst/>
                <a:latin typeface="Arial" charset="0"/>
                <a:ea typeface="宋体" charset="0"/>
                <a:cs typeface="宋体" charset="0"/>
              </a:rPr>
              <a:t>轨道，掺杂不影响它的活性。</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43</a:t>
            </a:fld>
            <a:endParaRPr lang="en-US" altLang="zh-CN"/>
          </a:p>
        </p:txBody>
      </p:sp>
    </p:spTree>
    <p:extLst>
      <p:ext uri="{BB962C8B-B14F-4D97-AF65-F5344CB8AC3E}">
        <p14:creationId xmlns:p14="http://schemas.microsoft.com/office/powerpoint/2010/main" val="136792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ea typeface="Geneva"/>
              <a:cs typeface="Geneva"/>
            </a:endParaRP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Geneva"/>
                <a:cs typeface="Geneva"/>
              </a:defRPr>
            </a:lvl1pPr>
            <a:lvl2pPr marL="742950" indent="-285750" eaLnBrk="0" hangingPunct="0">
              <a:defRPr>
                <a:solidFill>
                  <a:schemeClr val="tx1"/>
                </a:solidFill>
                <a:latin typeface="Arial" pitchFamily="34" charset="0"/>
                <a:ea typeface="Geneva"/>
                <a:cs typeface="Geneva"/>
              </a:defRPr>
            </a:lvl2pPr>
            <a:lvl3pPr marL="1143000" indent="-228600" eaLnBrk="0" hangingPunct="0">
              <a:defRPr>
                <a:solidFill>
                  <a:schemeClr val="tx1"/>
                </a:solidFill>
                <a:latin typeface="Arial" pitchFamily="34" charset="0"/>
                <a:ea typeface="Geneva"/>
                <a:cs typeface="Geneva"/>
              </a:defRPr>
            </a:lvl3pPr>
            <a:lvl4pPr marL="1600200" indent="-228600" eaLnBrk="0" hangingPunct="0">
              <a:defRPr>
                <a:solidFill>
                  <a:schemeClr val="tx1"/>
                </a:solidFill>
                <a:latin typeface="Arial" pitchFamily="34" charset="0"/>
                <a:ea typeface="Geneva"/>
                <a:cs typeface="Geneva"/>
              </a:defRPr>
            </a:lvl4pPr>
            <a:lvl5pPr marL="2057400" indent="-228600" eaLnBrk="0" hangingPunct="0">
              <a:defRPr>
                <a:solidFill>
                  <a:schemeClr val="tx1"/>
                </a:solidFill>
                <a:latin typeface="Arial"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itchFamily="34" charset="0"/>
                <a:ea typeface="Geneva"/>
                <a:cs typeface="Geneva"/>
              </a:defRPr>
            </a:lvl9pPr>
          </a:lstStyle>
          <a:p>
            <a:pPr eaLnBrk="1" hangingPunct="1"/>
            <a:fld id="{36EC97E0-65B9-492D-B2B3-160428E61A31}" type="slidenum">
              <a:rPr lang="en-US" altLang="zh-CN" smtClean="0">
                <a:latin typeface="Calibri" pitchFamily="34" charset="0"/>
              </a:rPr>
              <a:pPr eaLnBrk="1" hangingPunct="1"/>
              <a:t>12</a:t>
            </a:fld>
            <a:endParaRPr lang="en-US" altLang="zh-CN">
              <a:latin typeface="Calibri" pitchFamily="34" charset="0"/>
            </a:endParaRPr>
          </a:p>
        </p:txBody>
      </p:sp>
    </p:spTree>
    <p:extLst>
      <p:ext uri="{BB962C8B-B14F-4D97-AF65-F5344CB8AC3E}">
        <p14:creationId xmlns:p14="http://schemas.microsoft.com/office/powerpoint/2010/main" val="371357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20</a:t>
            </a:r>
            <a:r>
              <a:rPr kumimoji="1" lang="zh-CN" altLang="zh-CN" sz="1200" kern="1200" dirty="0">
                <a:solidFill>
                  <a:schemeClr val="tx1"/>
                </a:solidFill>
                <a:effectLst/>
                <a:latin typeface="Arial" charset="0"/>
                <a:ea typeface="宋体" charset="0"/>
                <a:cs typeface="宋体" charset="0"/>
              </a:rPr>
              <a:t>）我们也考察了掺杂位置对自旋电子的影响。发现掺杂离边缘越远，自旋电子减少的效果就越弱。</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44</a:t>
            </a:fld>
            <a:endParaRPr lang="en-US" altLang="zh-CN"/>
          </a:p>
        </p:txBody>
      </p:sp>
    </p:spTree>
    <p:extLst>
      <p:ext uri="{BB962C8B-B14F-4D97-AF65-F5344CB8AC3E}">
        <p14:creationId xmlns:p14="http://schemas.microsoft.com/office/powerpoint/2010/main" val="2103893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21</a:t>
            </a:r>
            <a:r>
              <a:rPr kumimoji="1" lang="zh-CN" altLang="zh-CN" sz="1200" kern="1200" dirty="0">
                <a:solidFill>
                  <a:schemeClr val="tx1"/>
                </a:solidFill>
                <a:effectLst/>
                <a:latin typeface="Arial" charset="0"/>
                <a:ea typeface="宋体" charset="0"/>
                <a:cs typeface="宋体" charset="0"/>
              </a:rPr>
              <a:t>）我们还测试了不同尺寸的模型，发现锯齿型边缘都是反铁磁性。一个</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掺杂只会导致大概</a:t>
            </a:r>
            <a:r>
              <a:rPr kumimoji="1" lang="en-US" altLang="zh-CN" sz="1200" kern="1200" dirty="0">
                <a:solidFill>
                  <a:schemeClr val="tx1"/>
                </a:solidFill>
                <a:effectLst/>
                <a:latin typeface="Arial" charset="0"/>
                <a:ea typeface="宋体" charset="0"/>
                <a:cs typeface="宋体" charset="0"/>
              </a:rPr>
              <a:t>~1e </a:t>
            </a:r>
            <a:r>
              <a:rPr kumimoji="1" lang="zh-CN" altLang="zh-CN" sz="1200" kern="1200" dirty="0">
                <a:solidFill>
                  <a:schemeClr val="tx1"/>
                </a:solidFill>
                <a:effectLst/>
                <a:latin typeface="Arial" charset="0"/>
                <a:ea typeface="宋体" charset="0"/>
                <a:cs typeface="宋体" charset="0"/>
              </a:rPr>
              <a:t>的自旋变化；我们计算了自旋电子与吸附能关系，整体趋势是自旋电子越多，吸附能也越强，但是自旋电子较小时相关系数很差，表明只有当自旋电子足够大时，才起着重要的作用。</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45</a:t>
            </a:fld>
            <a:endParaRPr lang="en-US" altLang="zh-CN"/>
          </a:p>
        </p:txBody>
      </p:sp>
    </p:spTree>
    <p:extLst>
      <p:ext uri="{BB962C8B-B14F-4D97-AF65-F5344CB8AC3E}">
        <p14:creationId xmlns:p14="http://schemas.microsoft.com/office/powerpoint/2010/main" val="783149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Arial" charset="0"/>
                <a:ea typeface="宋体" charset="0"/>
                <a:cs typeface="宋体" charset="0"/>
              </a:rPr>
              <a:t> </a:t>
            </a: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22</a:t>
            </a:r>
            <a:r>
              <a:rPr kumimoji="1" lang="zh-CN" altLang="zh-CN" sz="1200" kern="1200" dirty="0">
                <a:solidFill>
                  <a:schemeClr val="tx1"/>
                </a:solidFill>
                <a:effectLst/>
                <a:latin typeface="Arial" charset="0"/>
                <a:ea typeface="宋体" charset="0"/>
                <a:cs typeface="宋体" charset="0"/>
              </a:rPr>
              <a:t>）进一步，我们发现的掺杂机制可以应用到理解</a:t>
            </a:r>
            <a:r>
              <a:rPr kumimoji="1" lang="en-US" altLang="zh-CN" sz="1200" kern="1200" dirty="0">
                <a:solidFill>
                  <a:schemeClr val="tx1"/>
                </a:solidFill>
                <a:effectLst/>
                <a:latin typeface="Arial" charset="0"/>
                <a:ea typeface="宋体" charset="0"/>
                <a:cs typeface="宋体" charset="0"/>
              </a:rPr>
              <a:t>ORR</a:t>
            </a:r>
            <a:r>
              <a:rPr kumimoji="1" lang="zh-CN" altLang="zh-CN" sz="1200" kern="1200" dirty="0">
                <a:solidFill>
                  <a:schemeClr val="tx1"/>
                </a:solidFill>
                <a:effectLst/>
                <a:latin typeface="Arial" charset="0"/>
                <a:ea typeface="宋体" charset="0"/>
                <a:cs typeface="宋体" charset="0"/>
              </a:rPr>
              <a:t>的情况，杂原子掺杂对促进</a:t>
            </a:r>
            <a:r>
              <a:rPr kumimoji="1" lang="en-US" altLang="zh-CN" sz="1200" kern="1200" dirty="0">
                <a:solidFill>
                  <a:schemeClr val="tx1"/>
                </a:solidFill>
                <a:effectLst/>
                <a:latin typeface="Arial" charset="0"/>
                <a:ea typeface="宋体" charset="0"/>
                <a:cs typeface="宋体" charset="0"/>
              </a:rPr>
              <a:t>OOH</a:t>
            </a:r>
            <a:r>
              <a:rPr kumimoji="1" lang="zh-CN" altLang="zh-CN" sz="1200" kern="1200" dirty="0">
                <a:solidFill>
                  <a:schemeClr val="tx1"/>
                </a:solidFill>
                <a:effectLst/>
                <a:latin typeface="Arial" charset="0"/>
                <a:ea typeface="宋体" charset="0"/>
                <a:cs typeface="宋体" charset="0"/>
              </a:rPr>
              <a:t>吸附表现出类似的作用。</a:t>
            </a:r>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46</a:t>
            </a:fld>
            <a:endParaRPr lang="en-US" altLang="zh-CN"/>
          </a:p>
        </p:txBody>
      </p:sp>
    </p:spTree>
    <p:extLst>
      <p:ext uri="{BB962C8B-B14F-4D97-AF65-F5344CB8AC3E}">
        <p14:creationId xmlns:p14="http://schemas.microsoft.com/office/powerpoint/2010/main" val="1497637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23</a:t>
            </a:r>
            <a:r>
              <a:rPr kumimoji="1" lang="zh-CN" altLang="zh-CN" sz="1200" kern="1200" dirty="0">
                <a:solidFill>
                  <a:schemeClr val="tx1"/>
                </a:solidFill>
                <a:effectLst/>
                <a:latin typeface="Arial" charset="0"/>
                <a:ea typeface="宋体" charset="0"/>
                <a:cs typeface="宋体" charset="0"/>
              </a:rPr>
              <a:t>）最后掺杂的作用可以总结为，在没有自旋电子的情况下，杂原子的作用可以分为两类。第一类作用来自电负性差异产生的离域的电子效应，而第二类来自键长不匹配产生的局域的几何效应。随后，结合电子和几何因素可以很好的理解</a:t>
            </a:r>
            <a:r>
              <a:rPr kumimoji="1" lang="en-US" altLang="zh-CN" sz="1200" kern="1200" dirty="0">
                <a:solidFill>
                  <a:schemeClr val="tx1"/>
                </a:solidFill>
                <a:effectLst/>
                <a:latin typeface="Arial" charset="0"/>
                <a:ea typeface="宋体" charset="0"/>
                <a:cs typeface="宋体" charset="0"/>
              </a:rPr>
              <a:t>N</a:t>
            </a: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S</a:t>
            </a:r>
            <a:r>
              <a:rPr kumimoji="1" lang="zh-CN" altLang="zh-CN" sz="1200" kern="1200" dirty="0">
                <a:solidFill>
                  <a:schemeClr val="tx1"/>
                </a:solidFill>
                <a:effectLst/>
                <a:latin typeface="Arial" charset="0"/>
                <a:ea typeface="宋体" charset="0"/>
                <a:cs typeface="宋体" charset="0"/>
              </a:rPr>
              <a:t>共掺杂的石墨烯的协同作用。</a:t>
            </a:r>
          </a:p>
          <a:p>
            <a:r>
              <a:rPr kumimoji="1" lang="zh-CN" altLang="zh-CN" sz="1200" kern="1200" dirty="0">
                <a:solidFill>
                  <a:schemeClr val="tx1"/>
                </a:solidFill>
                <a:effectLst/>
                <a:latin typeface="Arial" charset="0"/>
                <a:ea typeface="宋体" charset="0"/>
                <a:cs typeface="宋体" charset="0"/>
              </a:rPr>
              <a:t>在有自旋电子的情况下，本身就有比较好的性能。掺杂一个杂原子会导致吸附能的下降，而不是促进，由于构成</a:t>
            </a:r>
            <a:r>
              <a:rPr kumimoji="1" lang="en-US" altLang="zh-CN" sz="1200" kern="1200" dirty="0">
                <a:solidFill>
                  <a:schemeClr val="tx1"/>
                </a:solidFill>
                <a:effectLst/>
                <a:latin typeface="Arial" charset="0"/>
                <a:ea typeface="宋体" charset="0"/>
                <a:cs typeface="宋体" charset="0"/>
              </a:rPr>
              <a:t>HOMO</a:t>
            </a:r>
            <a:r>
              <a:rPr kumimoji="1" lang="zh-CN" altLang="zh-CN" sz="1200" kern="1200" dirty="0">
                <a:solidFill>
                  <a:schemeClr val="tx1"/>
                </a:solidFill>
                <a:effectLst/>
                <a:latin typeface="Arial" charset="0"/>
                <a:ea typeface="宋体" charset="0"/>
                <a:cs typeface="宋体" charset="0"/>
              </a:rPr>
              <a:t>轨道的自旋电子消失，进一步掺杂会再次促进吸附能。</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47</a:t>
            </a:fld>
            <a:endParaRPr lang="en-US" altLang="zh-CN"/>
          </a:p>
        </p:txBody>
      </p:sp>
    </p:spTree>
    <p:extLst>
      <p:ext uri="{BB962C8B-B14F-4D97-AF65-F5344CB8AC3E}">
        <p14:creationId xmlns:p14="http://schemas.microsoft.com/office/powerpoint/2010/main" val="2929873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31</a:t>
            </a:r>
            <a:r>
              <a:rPr kumimoji="1" lang="zh-CN" altLang="zh-CN" sz="1200" kern="1200" dirty="0">
                <a:solidFill>
                  <a:schemeClr val="tx1"/>
                </a:solidFill>
                <a:effectLst/>
                <a:latin typeface="Arial" charset="0"/>
                <a:ea typeface="宋体" charset="0"/>
                <a:cs typeface="宋体" charset="0"/>
              </a:rPr>
              <a:t>）下面介绍</a:t>
            </a:r>
            <a:r>
              <a:rPr kumimoji="1" lang="en-US" altLang="zh-CN" sz="1200" kern="1200" dirty="0">
                <a:solidFill>
                  <a:schemeClr val="tx1"/>
                </a:solidFill>
                <a:effectLst/>
                <a:latin typeface="Arial" charset="0"/>
                <a:ea typeface="宋体" charset="0"/>
                <a:cs typeface="宋体" charset="0"/>
              </a:rPr>
              <a:t>TiO</a:t>
            </a:r>
            <a:r>
              <a:rPr kumimoji="1" lang="en-US" altLang="zh-CN" sz="1200" kern="1200" baseline="-25000" dirty="0">
                <a:solidFill>
                  <a:schemeClr val="tx1"/>
                </a:solidFill>
                <a:effectLst/>
                <a:latin typeface="Arial" charset="0"/>
                <a:ea typeface="宋体" charset="0"/>
                <a:cs typeface="宋体" charset="0"/>
              </a:rPr>
              <a:t>2</a:t>
            </a:r>
            <a:r>
              <a:rPr kumimoji="1" lang="zh-CN" altLang="zh-CN" sz="1200" kern="1200" dirty="0">
                <a:solidFill>
                  <a:schemeClr val="tx1"/>
                </a:solidFill>
                <a:effectLst/>
                <a:latin typeface="Arial" charset="0"/>
                <a:ea typeface="宋体" charset="0"/>
                <a:cs typeface="宋体" charset="0"/>
              </a:rPr>
              <a:t>负载</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光催化剂分解水制氢反应活性位点的理论研究</a:t>
            </a:r>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48</a:t>
            </a:fld>
            <a:endParaRPr lang="en-US" altLang="zh-CN"/>
          </a:p>
        </p:txBody>
      </p:sp>
    </p:spTree>
    <p:extLst>
      <p:ext uri="{BB962C8B-B14F-4D97-AF65-F5344CB8AC3E}">
        <p14:creationId xmlns:p14="http://schemas.microsoft.com/office/powerpoint/2010/main" val="187416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32</a:t>
            </a:r>
            <a:r>
              <a:rPr kumimoji="1" lang="zh-CN" altLang="zh-CN" sz="1200" kern="1200" dirty="0">
                <a:solidFill>
                  <a:schemeClr val="tx1"/>
                </a:solidFill>
                <a:effectLst/>
                <a:latin typeface="Arial" charset="0"/>
                <a:ea typeface="宋体" charset="0"/>
                <a:cs typeface="宋体" charset="0"/>
              </a:rPr>
              <a:t>）该反应过程在过渡金属上的机理已经被大量研究过，反应刚开始是电子的传递过程。溶液中的</a:t>
            </a:r>
            <a:r>
              <a:rPr kumimoji="1" lang="pt-BR"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在催化剂上捕获一个电子形成吸附的</a:t>
            </a:r>
            <a:r>
              <a:rPr kumimoji="1" lang="pt-BR"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原子，接着，两个吸附的</a:t>
            </a:r>
            <a:r>
              <a:rPr kumimoji="1" lang="pt-BR"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成键产生</a:t>
            </a:r>
            <a:r>
              <a:rPr kumimoji="1" lang="pt-BR" altLang="zh-CN" sz="1200" kern="1200" dirty="0">
                <a:solidFill>
                  <a:schemeClr val="tx1"/>
                </a:solidFill>
                <a:effectLst/>
                <a:latin typeface="Arial" charset="0"/>
                <a:ea typeface="宋体" charset="0"/>
                <a:cs typeface="宋体" charset="0"/>
              </a:rPr>
              <a:t>H2</a:t>
            </a:r>
            <a:r>
              <a:rPr kumimoji="1" lang="zh-CN" altLang="zh-CN" sz="1200" kern="1200" dirty="0">
                <a:solidFill>
                  <a:schemeClr val="tx1"/>
                </a:solidFill>
                <a:effectLst/>
                <a:latin typeface="Arial" charset="0"/>
                <a:ea typeface="宋体" charset="0"/>
                <a:cs typeface="宋体" charset="0"/>
              </a:rPr>
              <a:t>脱离表面。或者吸附的</a:t>
            </a:r>
            <a:r>
              <a:rPr kumimoji="1" lang="pt-BR"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被直接质子化产生</a:t>
            </a:r>
            <a:r>
              <a:rPr kumimoji="1" lang="pt-BR" altLang="zh-CN" sz="1200" kern="1200" dirty="0">
                <a:solidFill>
                  <a:schemeClr val="tx1"/>
                </a:solidFill>
                <a:effectLst/>
                <a:latin typeface="Arial" charset="0"/>
                <a:ea typeface="宋体" charset="0"/>
                <a:cs typeface="宋体" charset="0"/>
              </a:rPr>
              <a:t>H2</a:t>
            </a:r>
            <a:r>
              <a:rPr kumimoji="1" lang="zh-CN" altLang="zh-CN" sz="1200" kern="1200" dirty="0">
                <a:solidFill>
                  <a:schemeClr val="tx1"/>
                </a:solidFill>
                <a:effectLst/>
                <a:latin typeface="Arial" charset="0"/>
                <a:ea typeface="宋体" charset="0"/>
                <a:cs typeface="宋体" charset="0"/>
              </a:rPr>
              <a:t>。</a:t>
            </a:r>
          </a:p>
          <a:p>
            <a:r>
              <a:rPr kumimoji="1" lang="zh-CN" altLang="zh-CN" sz="1200" kern="1200" dirty="0">
                <a:solidFill>
                  <a:schemeClr val="tx1"/>
                </a:solidFill>
                <a:effectLst/>
                <a:latin typeface="Arial" charset="0"/>
                <a:ea typeface="宋体" charset="0"/>
                <a:cs typeface="宋体" charset="0"/>
              </a:rPr>
              <a:t>通过微动力学模拟，我们可以得到两种机理对应的火山型曲线。</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49</a:t>
            </a:fld>
            <a:endParaRPr lang="en-US" altLang="zh-CN"/>
          </a:p>
        </p:txBody>
      </p:sp>
    </p:spTree>
    <p:extLst>
      <p:ext uri="{BB962C8B-B14F-4D97-AF65-F5344CB8AC3E}">
        <p14:creationId xmlns:p14="http://schemas.microsoft.com/office/powerpoint/2010/main" val="3672712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Arial" charset="0"/>
                <a:ea typeface="宋体" charset="0"/>
                <a:cs typeface="宋体" charset="0"/>
              </a:rPr>
              <a:t>（</a:t>
            </a:r>
            <a:r>
              <a:rPr kumimoji="1" lang="pt-BR" altLang="zh-CN" sz="1200" kern="1200" dirty="0">
                <a:solidFill>
                  <a:schemeClr val="tx1"/>
                </a:solidFill>
                <a:effectLst/>
                <a:latin typeface="Arial" charset="0"/>
                <a:ea typeface="宋体" charset="0"/>
                <a:cs typeface="宋体" charset="0"/>
              </a:rPr>
              <a:t>33</a:t>
            </a:r>
            <a:r>
              <a:rPr kumimoji="1" lang="zh-CN" altLang="zh-CN" sz="1200" kern="1200" dirty="0">
                <a:solidFill>
                  <a:schemeClr val="tx1"/>
                </a:solidFill>
                <a:effectLst/>
                <a:latin typeface="Arial" charset="0"/>
                <a:ea typeface="宋体" charset="0"/>
                <a:cs typeface="宋体" charset="0"/>
              </a:rPr>
              <a:t>）在真实情况下结合两种机理，可以得到总反应速率火山型曲线。</a:t>
            </a:r>
          </a:p>
          <a:p>
            <a:r>
              <a:rPr kumimoji="1" lang="zh-CN" altLang="zh-CN" sz="1200" kern="1200" dirty="0">
                <a:solidFill>
                  <a:schemeClr val="tx1"/>
                </a:solidFill>
                <a:effectLst/>
                <a:latin typeface="Arial" charset="0"/>
                <a:ea typeface="宋体" charset="0"/>
                <a:cs typeface="宋体" charset="0"/>
              </a:rPr>
              <a:t>可以看到</a:t>
            </a:r>
            <a:r>
              <a:rPr kumimoji="1" lang="en-US" altLang="zh-CN" sz="1200" kern="1200" dirty="0" err="1">
                <a:solidFill>
                  <a:schemeClr val="tx1"/>
                </a:solidFill>
                <a:effectLst/>
                <a:latin typeface="Arial" charset="0"/>
                <a:ea typeface="宋体" charset="0"/>
                <a:cs typeface="宋体" charset="0"/>
              </a:rPr>
              <a:t>E</a:t>
            </a:r>
            <a:r>
              <a:rPr kumimoji="1" lang="en-US" altLang="zh-CN" sz="1200" kern="1200" baseline="-25000" dirty="0" err="1">
                <a:solidFill>
                  <a:schemeClr val="tx1"/>
                </a:solidFill>
                <a:effectLst/>
                <a:latin typeface="Arial" charset="0"/>
                <a:ea typeface="宋体" charset="0"/>
                <a:cs typeface="宋体" charset="0"/>
              </a:rPr>
              <a:t>ad</a:t>
            </a:r>
            <a:r>
              <a:rPr kumimoji="1" lang="en-US" altLang="zh-CN" sz="1200" kern="1200" baseline="30000" dirty="0" err="1">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是一个衡量催化剂活性有效的指标，从热力学上讲，如果</a:t>
            </a:r>
            <a:r>
              <a:rPr kumimoji="1" lang="en-US" altLang="zh-CN" sz="1200" kern="1200" dirty="0">
                <a:solidFill>
                  <a:schemeClr val="tx1"/>
                </a:solidFill>
                <a:effectLst/>
                <a:latin typeface="Arial" charset="0"/>
                <a:ea typeface="宋体" charset="0"/>
                <a:cs typeface="宋体" charset="0"/>
              </a:rPr>
              <a:t>ΔG</a:t>
            </a:r>
            <a:r>
              <a:rPr kumimoji="1" lang="en-US" altLang="zh-CN" sz="1200" kern="1200" baseline="-25000" dirty="0">
                <a:solidFill>
                  <a:schemeClr val="tx1"/>
                </a:solidFill>
                <a:effectLst/>
                <a:latin typeface="Arial" charset="0"/>
                <a:ea typeface="宋体" charset="0"/>
                <a:cs typeface="宋体" charset="0"/>
              </a:rPr>
              <a:t>1</a:t>
            </a:r>
            <a:r>
              <a:rPr kumimoji="1" lang="zh-CN" altLang="zh-CN" sz="1200" kern="1200" dirty="0">
                <a:solidFill>
                  <a:schemeClr val="tx1"/>
                </a:solidFill>
                <a:effectLst/>
                <a:latin typeface="Arial" charset="0"/>
                <a:ea typeface="宋体" charset="0"/>
                <a:cs typeface="宋体" charset="0"/>
              </a:rPr>
              <a:t>是吸热的，不利于表面</a:t>
            </a:r>
            <a:r>
              <a:rPr kumimoji="1" lang="pt-BR" altLang="zh-CN" sz="1200" kern="1200" dirty="0">
                <a:solidFill>
                  <a:schemeClr val="tx1"/>
                </a:solidFill>
                <a:effectLst/>
                <a:latin typeface="Arial" charset="0"/>
                <a:ea typeface="宋体" charset="0"/>
                <a:cs typeface="宋体" charset="0"/>
              </a:rPr>
              <a:t>H *</a:t>
            </a:r>
            <a:r>
              <a:rPr kumimoji="1" lang="zh-CN" altLang="zh-CN" sz="1200" kern="1200" dirty="0">
                <a:solidFill>
                  <a:schemeClr val="tx1"/>
                </a:solidFill>
                <a:effectLst/>
                <a:latin typeface="Arial" charset="0"/>
                <a:ea typeface="宋体" charset="0"/>
                <a:cs typeface="宋体" charset="0"/>
              </a:rPr>
              <a:t>的吸附过程；同时如果</a:t>
            </a:r>
            <a:r>
              <a:rPr kumimoji="1" lang="en-US" altLang="zh-CN" sz="1200" kern="1200" dirty="0">
                <a:solidFill>
                  <a:schemeClr val="tx1"/>
                </a:solidFill>
                <a:effectLst/>
                <a:latin typeface="Arial" charset="0"/>
                <a:ea typeface="宋体" charset="0"/>
                <a:cs typeface="宋体" charset="0"/>
              </a:rPr>
              <a:t>ΔG</a:t>
            </a:r>
            <a:r>
              <a:rPr kumimoji="1" lang="en-US" altLang="zh-CN" sz="1200" kern="1200" baseline="-25000" dirty="0">
                <a:solidFill>
                  <a:schemeClr val="tx1"/>
                </a:solidFill>
                <a:effectLst/>
                <a:latin typeface="Arial" charset="0"/>
                <a:ea typeface="宋体" charset="0"/>
                <a:cs typeface="宋体" charset="0"/>
              </a:rPr>
              <a:t>1</a:t>
            </a:r>
            <a:r>
              <a:rPr kumimoji="1" lang="zh-CN" altLang="zh-CN" sz="1200" kern="1200" dirty="0">
                <a:solidFill>
                  <a:schemeClr val="tx1"/>
                </a:solidFill>
                <a:effectLst/>
                <a:latin typeface="Arial" charset="0"/>
                <a:ea typeface="宋体" charset="0"/>
                <a:cs typeface="宋体" charset="0"/>
              </a:rPr>
              <a:t>是强放热的，不利于移除</a:t>
            </a:r>
            <a:r>
              <a:rPr kumimoji="1" lang="pt-BR"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产生</a:t>
            </a:r>
            <a:r>
              <a:rPr kumimoji="1" lang="pt-BR" altLang="zh-CN" sz="1200" kern="1200" dirty="0">
                <a:solidFill>
                  <a:schemeClr val="tx1"/>
                </a:solidFill>
                <a:effectLst/>
                <a:latin typeface="Arial" charset="0"/>
                <a:ea typeface="宋体" charset="0"/>
                <a:cs typeface="宋体" charset="0"/>
              </a:rPr>
              <a:t>H</a:t>
            </a:r>
            <a:r>
              <a:rPr kumimoji="1" lang="pt-BR" altLang="zh-CN" sz="1200" kern="1200" baseline="-25000" dirty="0">
                <a:solidFill>
                  <a:schemeClr val="tx1"/>
                </a:solidFill>
                <a:effectLst/>
                <a:latin typeface="Arial" charset="0"/>
                <a:ea typeface="宋体" charset="0"/>
                <a:cs typeface="宋体" charset="0"/>
              </a:rPr>
              <a:t>2</a:t>
            </a:r>
            <a:r>
              <a:rPr kumimoji="1" lang="zh-CN" altLang="zh-CN" sz="1200" kern="1200" dirty="0">
                <a:solidFill>
                  <a:schemeClr val="tx1"/>
                </a:solidFill>
                <a:effectLst/>
                <a:latin typeface="Arial" charset="0"/>
                <a:ea typeface="宋体" charset="0"/>
                <a:cs typeface="宋体" charset="0"/>
              </a:rPr>
              <a:t>。通过</a:t>
            </a:r>
            <a:r>
              <a:rPr kumimoji="1" lang="pt-BR" altLang="zh-CN" sz="1200" kern="1200" dirty="0">
                <a:solidFill>
                  <a:schemeClr val="tx1"/>
                </a:solidFill>
                <a:effectLst/>
                <a:latin typeface="Arial" charset="0"/>
                <a:ea typeface="宋体" charset="0"/>
                <a:cs typeface="宋体" charset="0"/>
              </a:rPr>
              <a:t>DFT</a:t>
            </a:r>
            <a:r>
              <a:rPr kumimoji="1" lang="zh-CN" altLang="zh-CN" sz="1200" kern="1200" dirty="0">
                <a:solidFill>
                  <a:schemeClr val="tx1"/>
                </a:solidFill>
                <a:effectLst/>
                <a:latin typeface="Arial" charset="0"/>
                <a:ea typeface="宋体" charset="0"/>
                <a:cs typeface="宋体" charset="0"/>
              </a:rPr>
              <a:t>计算，我们模拟了</a:t>
            </a:r>
            <a:r>
              <a:rPr kumimoji="1" lang="pt-BR" altLang="zh-CN" sz="1200" kern="1200" dirty="0">
                <a:solidFill>
                  <a:schemeClr val="tx1"/>
                </a:solidFill>
                <a:effectLst/>
                <a:latin typeface="Arial" charset="0"/>
                <a:ea typeface="宋体" charset="0"/>
                <a:cs typeface="宋体" charset="0"/>
              </a:rPr>
              <a:t>TiO</a:t>
            </a:r>
            <a:r>
              <a:rPr kumimoji="1" lang="pt-BR" altLang="zh-CN" sz="1200" kern="1200" baseline="-25000" dirty="0">
                <a:solidFill>
                  <a:schemeClr val="tx1"/>
                </a:solidFill>
                <a:effectLst/>
                <a:latin typeface="Arial" charset="0"/>
                <a:ea typeface="宋体" charset="0"/>
                <a:cs typeface="宋体" charset="0"/>
              </a:rPr>
              <a:t>2</a:t>
            </a:r>
            <a:r>
              <a:rPr kumimoji="1" lang="pt-BR" altLang="zh-CN" sz="1200" kern="1200" dirty="0">
                <a:solidFill>
                  <a:schemeClr val="tx1"/>
                </a:solidFill>
                <a:effectLst/>
                <a:latin typeface="Arial" charset="0"/>
                <a:ea typeface="宋体" charset="0"/>
                <a:cs typeface="宋体" charset="0"/>
              </a:rPr>
              <a:t>(101)</a:t>
            </a:r>
            <a:r>
              <a:rPr kumimoji="1" lang="zh-CN" altLang="zh-CN" sz="1200" kern="1200" dirty="0">
                <a:solidFill>
                  <a:schemeClr val="tx1"/>
                </a:solidFill>
                <a:effectLst/>
                <a:latin typeface="Arial" charset="0"/>
                <a:ea typeface="宋体" charset="0"/>
                <a:cs typeface="宋体" charset="0"/>
              </a:rPr>
              <a:t>催化剂上负载不同大小</a:t>
            </a:r>
            <a:r>
              <a:rPr kumimoji="1" lang="pt-BR"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的结构，并计算了对应的</a:t>
            </a:r>
            <a:r>
              <a:rPr kumimoji="1" lang="pt-BR"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吸附能。</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50</a:t>
            </a:fld>
            <a:endParaRPr lang="en-US" altLang="zh-CN"/>
          </a:p>
        </p:txBody>
      </p:sp>
    </p:spTree>
    <p:extLst>
      <p:ext uri="{BB962C8B-B14F-4D97-AF65-F5344CB8AC3E}">
        <p14:creationId xmlns:p14="http://schemas.microsoft.com/office/powerpoint/2010/main" val="23247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34</a:t>
            </a:r>
            <a:r>
              <a:rPr kumimoji="1" lang="zh-CN" altLang="zh-CN" sz="1200" kern="1200" dirty="0">
                <a:solidFill>
                  <a:schemeClr val="tx1"/>
                </a:solidFill>
                <a:effectLst/>
                <a:latin typeface="Arial" charset="0"/>
                <a:ea typeface="宋体" charset="0"/>
                <a:cs typeface="宋体" charset="0"/>
              </a:rPr>
              <a:t>）实验组通过</a:t>
            </a:r>
            <a:r>
              <a:rPr kumimoji="1" lang="en-US" altLang="zh-CN" sz="1200" kern="1200" dirty="0" err="1">
                <a:solidFill>
                  <a:schemeClr val="tx1"/>
                </a:solidFill>
                <a:effectLst/>
                <a:latin typeface="Arial" charset="0"/>
                <a:ea typeface="宋体" charset="0"/>
                <a:cs typeface="宋体" charset="0"/>
              </a:rPr>
              <a:t>NaCN</a:t>
            </a:r>
            <a:r>
              <a:rPr kumimoji="1" lang="zh-CN" altLang="zh-CN" sz="1200" kern="1200" dirty="0">
                <a:solidFill>
                  <a:schemeClr val="tx1"/>
                </a:solidFill>
                <a:effectLst/>
                <a:latin typeface="Arial" charset="0"/>
                <a:ea typeface="宋体" charset="0"/>
                <a:cs typeface="宋体" charset="0"/>
              </a:rPr>
              <a:t>溶液处理</a:t>
            </a:r>
            <a:r>
              <a:rPr kumimoji="1" lang="pt-BR" altLang="zh-CN" sz="1200" kern="1200" dirty="0">
                <a:solidFill>
                  <a:schemeClr val="tx1"/>
                </a:solidFill>
                <a:effectLst/>
                <a:latin typeface="Arial" charset="0"/>
                <a:ea typeface="宋体" charset="0"/>
                <a:cs typeface="宋体" charset="0"/>
              </a:rPr>
              <a:t>TiO</a:t>
            </a:r>
            <a:r>
              <a:rPr kumimoji="1" lang="pt-BR" altLang="zh-CN" sz="1200" kern="1200" baseline="-25000" dirty="0">
                <a:solidFill>
                  <a:schemeClr val="tx1"/>
                </a:solidFill>
                <a:effectLst/>
                <a:latin typeface="Arial" charset="0"/>
                <a:ea typeface="宋体" charset="0"/>
                <a:cs typeface="宋体" charset="0"/>
              </a:rPr>
              <a:t>2</a:t>
            </a:r>
            <a:r>
              <a:rPr kumimoji="1" lang="zh-CN" altLang="zh-CN" sz="1200" kern="1200" dirty="0">
                <a:solidFill>
                  <a:schemeClr val="tx1"/>
                </a:solidFill>
                <a:effectLst/>
                <a:latin typeface="Arial" charset="0"/>
                <a:ea typeface="宋体" charset="0"/>
                <a:cs typeface="宋体" charset="0"/>
              </a:rPr>
              <a:t>负载</a:t>
            </a:r>
            <a:r>
              <a:rPr kumimoji="1" lang="pt-BR"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催化剂，选择性的溶解了与催化剂相互作用更弱的大颗粒</a:t>
            </a:r>
            <a:r>
              <a:rPr kumimoji="1" lang="en-US" altLang="zh-CN" sz="1200" kern="1200" dirty="0">
                <a:solidFill>
                  <a:schemeClr val="tx1"/>
                </a:solidFill>
                <a:effectLst/>
                <a:latin typeface="Arial" charset="0"/>
                <a:ea typeface="宋体" charset="0"/>
                <a:cs typeface="宋体" charset="0"/>
              </a:rPr>
              <a:t>Pt</a:t>
            </a:r>
            <a:r>
              <a:rPr kumimoji="1" lang="en-US" altLang="zh-CN" sz="1200" kern="1200" baseline="30000" dirty="0">
                <a:solidFill>
                  <a:schemeClr val="tx1"/>
                </a:solidFill>
                <a:effectLst/>
                <a:latin typeface="Arial" charset="0"/>
                <a:ea typeface="宋体" charset="0"/>
                <a:cs typeface="宋体" charset="0"/>
              </a:rPr>
              <a:t>0</a:t>
            </a:r>
            <a:r>
              <a:rPr kumimoji="1" lang="zh-CN" altLang="zh-CN" sz="1200" kern="1200" dirty="0">
                <a:solidFill>
                  <a:schemeClr val="tx1"/>
                </a:solidFill>
                <a:effectLst/>
                <a:latin typeface="Arial" charset="0"/>
                <a:ea typeface="宋体" charset="0"/>
                <a:cs typeface="宋体" charset="0"/>
              </a:rPr>
              <a:t>。但是处理前后的催化活性却基本没有变化。说明大颗粒对活性的贡献非常小，即小颗粒的</a:t>
            </a:r>
            <a:r>
              <a:rPr kumimoji="1" lang="pt-BR"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比大颗粒的</a:t>
            </a:r>
            <a:r>
              <a:rPr kumimoji="1" lang="pt-BR"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具有更高的活性，与理论模型的结果一致。更深入的理论研究表明。氧化态</a:t>
            </a:r>
            <a:r>
              <a:rPr kumimoji="1" lang="pt-BR" altLang="zh-CN" sz="1200" kern="1200" dirty="0">
                <a:solidFill>
                  <a:schemeClr val="tx1"/>
                </a:solidFill>
                <a:effectLst/>
                <a:latin typeface="Arial" charset="0"/>
                <a:ea typeface="宋体" charset="0"/>
                <a:cs typeface="宋体" charset="0"/>
              </a:rPr>
              <a:t>Pt</a:t>
            </a:r>
            <a:r>
              <a:rPr kumimoji="1" lang="pt-BR" altLang="zh-CN" sz="1200" kern="1200" baseline="30000" dirty="0">
                <a:solidFill>
                  <a:schemeClr val="tx1"/>
                </a:solidFill>
                <a:effectLst/>
                <a:latin typeface="Arial" charset="0"/>
                <a:ea typeface="宋体" charset="0"/>
                <a:cs typeface="宋体" charset="0"/>
              </a:rPr>
              <a:t>δ+</a:t>
            </a:r>
            <a:r>
              <a:rPr kumimoji="1" lang="zh-CN" altLang="zh-CN" sz="1200" kern="1200" dirty="0">
                <a:solidFill>
                  <a:schemeClr val="tx1"/>
                </a:solidFill>
                <a:effectLst/>
                <a:latin typeface="Arial" charset="0"/>
                <a:ea typeface="宋体" charset="0"/>
                <a:cs typeface="宋体" charset="0"/>
              </a:rPr>
              <a:t>，包括团簇界面或者负载以及替换掺杂的</a:t>
            </a:r>
            <a:r>
              <a:rPr kumimoji="1" lang="pt-BR" altLang="zh-CN" sz="1200" kern="1200" dirty="0">
                <a:solidFill>
                  <a:schemeClr val="tx1"/>
                </a:solidFill>
                <a:effectLst/>
                <a:latin typeface="Arial" charset="0"/>
                <a:ea typeface="宋体" charset="0"/>
                <a:cs typeface="宋体" charset="0"/>
              </a:rPr>
              <a:t>Pt, </a:t>
            </a:r>
            <a:r>
              <a:rPr kumimoji="1" lang="zh-CN" altLang="zh-CN" sz="1200" kern="1200" dirty="0">
                <a:solidFill>
                  <a:schemeClr val="tx1"/>
                </a:solidFill>
                <a:effectLst/>
                <a:latin typeface="Arial" charset="0"/>
                <a:ea typeface="宋体" charset="0"/>
                <a:cs typeface="宋体" charset="0"/>
              </a:rPr>
              <a:t>比团簇表面上金属态的</a:t>
            </a:r>
            <a:r>
              <a:rPr kumimoji="1" lang="pt-BR" altLang="zh-CN" sz="1200" kern="1200" dirty="0">
                <a:solidFill>
                  <a:schemeClr val="tx1"/>
                </a:solidFill>
                <a:effectLst/>
                <a:latin typeface="Arial" charset="0"/>
                <a:ea typeface="宋体" charset="0"/>
                <a:cs typeface="宋体" charset="0"/>
              </a:rPr>
              <a:t>Pt</a:t>
            </a:r>
            <a:r>
              <a:rPr kumimoji="1" lang="pt-BR" altLang="zh-CN" sz="1200" kern="1200" baseline="30000" dirty="0">
                <a:solidFill>
                  <a:schemeClr val="tx1"/>
                </a:solidFill>
                <a:effectLst/>
                <a:latin typeface="Arial" charset="0"/>
                <a:ea typeface="宋体" charset="0"/>
                <a:cs typeface="宋体" charset="0"/>
              </a:rPr>
              <a:t>0</a:t>
            </a:r>
            <a:r>
              <a:rPr kumimoji="1" lang="zh-CN" altLang="zh-CN" sz="1200" kern="1200" dirty="0">
                <a:solidFill>
                  <a:schemeClr val="tx1"/>
                </a:solidFill>
                <a:effectLst/>
                <a:latin typeface="Arial" charset="0"/>
                <a:ea typeface="宋体" charset="0"/>
                <a:cs typeface="宋体" charset="0"/>
              </a:rPr>
              <a:t>原子具有更适合的吸附能，才是催化的活性中心。因此，我们也从理论上预测了单原子铂具有很高的活性。</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51</a:t>
            </a:fld>
            <a:endParaRPr lang="en-US" altLang="zh-CN"/>
          </a:p>
        </p:txBody>
      </p:sp>
    </p:spTree>
    <p:extLst>
      <p:ext uri="{BB962C8B-B14F-4D97-AF65-F5344CB8AC3E}">
        <p14:creationId xmlns:p14="http://schemas.microsoft.com/office/powerpoint/2010/main" val="1617232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35</a:t>
            </a:r>
            <a:r>
              <a:rPr kumimoji="1" lang="zh-CN" altLang="zh-CN" sz="1200" kern="1200" dirty="0">
                <a:solidFill>
                  <a:schemeClr val="tx1"/>
                </a:solidFill>
                <a:effectLst/>
                <a:latin typeface="Arial" charset="0"/>
                <a:ea typeface="宋体" charset="0"/>
                <a:cs typeface="宋体" charset="0"/>
              </a:rPr>
              <a:t>）实验组成功制备了</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单原子稳定分散改性的</a:t>
            </a:r>
            <a:r>
              <a:rPr kumimoji="1" lang="en-US" altLang="zh-CN" sz="1200" kern="1200" dirty="0">
                <a:solidFill>
                  <a:schemeClr val="tx1"/>
                </a:solidFill>
                <a:effectLst/>
                <a:latin typeface="Arial" charset="0"/>
                <a:ea typeface="宋体" charset="0"/>
                <a:cs typeface="宋体" charset="0"/>
              </a:rPr>
              <a:t>TiO</a:t>
            </a:r>
            <a:r>
              <a:rPr kumimoji="1" lang="en-US" altLang="zh-CN" sz="1200" kern="1200" baseline="-25000" dirty="0">
                <a:solidFill>
                  <a:schemeClr val="tx1"/>
                </a:solidFill>
                <a:effectLst/>
                <a:latin typeface="Arial" charset="0"/>
                <a:ea typeface="宋体" charset="0"/>
                <a:cs typeface="宋体" charset="0"/>
              </a:rPr>
              <a:t>2</a:t>
            </a:r>
            <a:r>
              <a:rPr kumimoji="1" lang="zh-CN" altLang="zh-CN" sz="1200" kern="1200" dirty="0">
                <a:solidFill>
                  <a:schemeClr val="tx1"/>
                </a:solidFill>
                <a:effectLst/>
                <a:latin typeface="Arial" charset="0"/>
                <a:ea typeface="宋体" charset="0"/>
                <a:cs typeface="宋体" charset="0"/>
              </a:rPr>
              <a:t>催化剂，并表现出比金属纳米团簇更高的催化活性，证明了理论预测的有效性。进一步，我们试图从理论模拟来确定这种</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单原子活性位点可能的构型，根据实验表征的配位环境。此外可以看到，催化剂表面除了</a:t>
            </a:r>
            <a:r>
              <a:rPr kumimoji="1" lang="en-US" altLang="zh-CN" sz="1200" kern="1200" dirty="0">
                <a:solidFill>
                  <a:schemeClr val="tx1"/>
                </a:solidFill>
                <a:effectLst/>
                <a:latin typeface="Arial" charset="0"/>
                <a:ea typeface="宋体" charset="0"/>
                <a:cs typeface="宋体" charset="0"/>
              </a:rPr>
              <a:t>101</a:t>
            </a:r>
            <a:r>
              <a:rPr kumimoji="1" lang="zh-CN" altLang="zh-CN" sz="1200" kern="1200" dirty="0">
                <a:solidFill>
                  <a:schemeClr val="tx1"/>
                </a:solidFill>
                <a:effectLst/>
                <a:latin typeface="Arial" charset="0"/>
                <a:ea typeface="宋体" charset="0"/>
                <a:cs typeface="宋体" charset="0"/>
              </a:rPr>
              <a:t>面，大量不规则的区域可能是各种台阶面。</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52</a:t>
            </a:fld>
            <a:endParaRPr lang="en-US" altLang="zh-CN"/>
          </a:p>
        </p:txBody>
      </p:sp>
    </p:spTree>
    <p:extLst>
      <p:ext uri="{BB962C8B-B14F-4D97-AF65-F5344CB8AC3E}">
        <p14:creationId xmlns:p14="http://schemas.microsoft.com/office/powerpoint/2010/main" val="1660775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36</a:t>
            </a:r>
            <a:r>
              <a:rPr kumimoji="1" lang="zh-CN" altLang="zh-CN" sz="1200" kern="1200" dirty="0">
                <a:solidFill>
                  <a:schemeClr val="tx1"/>
                </a:solidFill>
                <a:effectLst/>
                <a:latin typeface="Arial" charset="0"/>
                <a:ea typeface="宋体" charset="0"/>
                <a:cs typeface="宋体" charset="0"/>
              </a:rPr>
              <a:t>）台阶面的结构来源于龚老师之前的工作。我们构建和优化了大量</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单原子在这些面上吸附和掺杂可能存在的构型。</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53</a:t>
            </a:fld>
            <a:endParaRPr lang="en-US" altLang="zh-CN"/>
          </a:p>
        </p:txBody>
      </p:sp>
    </p:spTree>
    <p:extLst>
      <p:ext uri="{BB962C8B-B14F-4D97-AF65-F5344CB8AC3E}">
        <p14:creationId xmlns:p14="http://schemas.microsoft.com/office/powerpoint/2010/main" val="3085484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p:spPr>
      </p:sp>
      <p:sp>
        <p:nvSpPr>
          <p:cNvPr id="81923" name="备注占位符 2"/>
          <p:cNvSpPr>
            <a:spLocks noGrp="1"/>
          </p:cNvSpPr>
          <p:nvPr>
            <p:ph type="body" idx="1"/>
          </p:nvPr>
        </p:nvSpPr>
        <p:spPr bwMode="auto">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7</a:t>
            </a:r>
            <a:r>
              <a:rPr kumimoji="1" lang="zh-CN" altLang="zh-CN" sz="1200" kern="1200" dirty="0">
                <a:solidFill>
                  <a:schemeClr val="tx1"/>
                </a:solidFill>
                <a:effectLst/>
                <a:latin typeface="Arial" charset="0"/>
                <a:ea typeface="宋体" charset="0"/>
                <a:cs typeface="宋体" charset="0"/>
              </a:rPr>
              <a:t>）由巴兰金提出的火山型曲线在当前基于描述符的催化剂筛选框架起着关键作用，通常可以通过考察周期表上不同位置的过渡金属元素的催化反应活性的变化来获得火山型曲线</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先上升，再下降</a:t>
            </a:r>
            <a:r>
              <a:rPr kumimoji="1" lang="en-US" altLang="zh-CN" sz="1200" kern="1200" dirty="0">
                <a:solidFill>
                  <a:schemeClr val="tx1"/>
                </a:solidFill>
                <a:effectLst/>
                <a:latin typeface="Arial" charset="0"/>
                <a:ea typeface="宋体" charset="0"/>
                <a:cs typeface="宋体" charset="0"/>
              </a:rPr>
              <a:t>)</a:t>
            </a:r>
            <a:r>
              <a:rPr kumimoji="1" lang="zh-CN" altLang="zh-CN" sz="1200" kern="1200" dirty="0">
                <a:solidFill>
                  <a:schemeClr val="tx1"/>
                </a:solidFill>
                <a:effectLst/>
                <a:latin typeface="Arial" charset="0"/>
                <a:ea typeface="宋体" charset="0"/>
                <a:cs typeface="宋体" charset="0"/>
              </a:rPr>
              <a:t>。火山型曲线的发现具有重要的意义，可以作为多相催化中理解反应活性和催化剂设计的基础。但却缺乏明确的物理图像。比如，火山型曲线为什么存在？影响他的形状、顶点位置、高度的内在因素是什么？而且，传统的火山型曲线构筑法，需要大量的</a:t>
            </a:r>
            <a:r>
              <a:rPr kumimoji="1" lang="en-US" altLang="zh-CN" sz="1200" kern="1200" dirty="0">
                <a:solidFill>
                  <a:schemeClr val="tx1"/>
                </a:solidFill>
                <a:effectLst/>
                <a:latin typeface="Arial" charset="0"/>
                <a:ea typeface="宋体" charset="0"/>
                <a:cs typeface="宋体" charset="0"/>
              </a:rPr>
              <a:t>DFT</a:t>
            </a:r>
            <a:r>
              <a:rPr kumimoji="1" lang="zh-CN" altLang="zh-CN" sz="1200" kern="1200" dirty="0">
                <a:solidFill>
                  <a:schemeClr val="tx1"/>
                </a:solidFill>
                <a:effectLst/>
                <a:latin typeface="Arial" charset="0"/>
                <a:ea typeface="宋体" charset="0"/>
                <a:cs typeface="宋体" charset="0"/>
              </a:rPr>
              <a:t>理论计算、效率低。如何快速、有效地确定最优催化剂也是多相催化中非常重要的问题。</a:t>
            </a:r>
          </a:p>
          <a:p>
            <a:endParaRPr lang="zh-CN" altLang="en-US" dirty="0">
              <a:ea typeface="宋体" pitchFamily="2" charset="-122"/>
            </a:endParaRPr>
          </a:p>
        </p:txBody>
      </p:sp>
      <p:sp>
        <p:nvSpPr>
          <p:cNvPr id="81924" name="灯片编号占位符 3"/>
          <p:cNvSpPr>
            <a:spLocks noGrp="1"/>
          </p:cNvSpPr>
          <p:nvPr>
            <p:ph type="sldNum" sz="quarter" idx="5"/>
          </p:nvPr>
        </p:nvSpPr>
        <p:spPr bwMode="auto">
          <a:noFill/>
          <a:ln>
            <a:miter lim="800000"/>
            <a:headEnd/>
            <a:tailEnd/>
          </a:ln>
        </p:spPr>
        <p:txBody>
          <a:bodyPr/>
          <a:lstStyle/>
          <a:p>
            <a:fld id="{7FE09CB6-6082-4044-A184-039E3D65128C}"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705840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37</a:t>
            </a:r>
            <a:r>
              <a:rPr kumimoji="1" lang="zh-CN" altLang="zh-CN" sz="1200" kern="1200" dirty="0">
                <a:solidFill>
                  <a:schemeClr val="tx1"/>
                </a:solidFill>
                <a:effectLst/>
                <a:latin typeface="Arial" charset="0"/>
                <a:ea typeface="宋体" charset="0"/>
                <a:cs typeface="宋体" charset="0"/>
              </a:rPr>
              <a:t>）对于</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吸附的情况，与</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在</a:t>
            </a:r>
            <a:r>
              <a:rPr kumimoji="1" lang="en-US" altLang="zh-CN" sz="1200" kern="1200" dirty="0">
                <a:solidFill>
                  <a:schemeClr val="tx1"/>
                </a:solidFill>
                <a:effectLst/>
                <a:latin typeface="Arial" charset="0"/>
                <a:ea typeface="宋体" charset="0"/>
                <a:cs typeface="宋体" charset="0"/>
              </a:rPr>
              <a:t>101</a:t>
            </a:r>
            <a:r>
              <a:rPr kumimoji="1" lang="zh-CN" altLang="zh-CN" sz="1200" kern="1200" dirty="0">
                <a:solidFill>
                  <a:schemeClr val="tx1"/>
                </a:solidFill>
                <a:effectLst/>
                <a:latin typeface="Arial" charset="0"/>
                <a:ea typeface="宋体" charset="0"/>
                <a:cs typeface="宋体" charset="0"/>
              </a:rPr>
              <a:t>面上吸附的构型类似，</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原子吸附在这些面的优化构型无法满足实验只有一个</a:t>
            </a:r>
            <a:r>
              <a:rPr kumimoji="1" lang="en-US" altLang="zh-CN" sz="1200" kern="1200" dirty="0">
                <a:solidFill>
                  <a:schemeClr val="tx1"/>
                </a:solidFill>
                <a:effectLst/>
                <a:latin typeface="Arial" charset="0"/>
                <a:ea typeface="宋体" charset="0"/>
                <a:cs typeface="宋体" charset="0"/>
              </a:rPr>
              <a:t>Pt-</a:t>
            </a:r>
            <a:r>
              <a:rPr kumimoji="1" lang="en-US" altLang="zh-CN" sz="1200" kern="1200" dirty="0" err="1">
                <a:solidFill>
                  <a:schemeClr val="tx1"/>
                </a:solidFill>
                <a:effectLst/>
                <a:latin typeface="Arial" charset="0"/>
                <a:ea typeface="宋体" charset="0"/>
                <a:cs typeface="宋体" charset="0"/>
              </a:rPr>
              <a:t>Ti</a:t>
            </a:r>
            <a:r>
              <a:rPr kumimoji="1" lang="zh-CN" altLang="zh-CN" sz="1200" kern="1200" dirty="0">
                <a:solidFill>
                  <a:schemeClr val="tx1"/>
                </a:solidFill>
                <a:effectLst/>
                <a:latin typeface="Arial" charset="0"/>
                <a:ea typeface="宋体" charset="0"/>
                <a:cs typeface="宋体" charset="0"/>
              </a:rPr>
              <a:t>键的要求。此外，可以通过引入的一些额外的氧来构建可能的构型，但是引入的</a:t>
            </a:r>
            <a:r>
              <a:rPr kumimoji="1" lang="en-US" altLang="zh-CN" sz="1200" kern="1200" dirty="0">
                <a:solidFill>
                  <a:schemeClr val="tx1"/>
                </a:solidFill>
                <a:effectLst/>
                <a:latin typeface="Arial" charset="0"/>
                <a:ea typeface="宋体" charset="0"/>
                <a:cs typeface="宋体" charset="0"/>
              </a:rPr>
              <a:t>O</a:t>
            </a:r>
            <a:r>
              <a:rPr kumimoji="1" lang="zh-CN" altLang="zh-CN" sz="1200" kern="1200" dirty="0">
                <a:solidFill>
                  <a:schemeClr val="tx1"/>
                </a:solidFill>
                <a:effectLst/>
                <a:latin typeface="Arial" charset="0"/>
                <a:ea typeface="宋体" charset="0"/>
                <a:cs typeface="宋体" charset="0"/>
              </a:rPr>
              <a:t>结构非常不稳定排除了这种构型。</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54</a:t>
            </a:fld>
            <a:endParaRPr lang="en-US" altLang="zh-CN"/>
          </a:p>
        </p:txBody>
      </p:sp>
    </p:spTree>
    <p:extLst>
      <p:ext uri="{BB962C8B-B14F-4D97-AF65-F5344CB8AC3E}">
        <p14:creationId xmlns:p14="http://schemas.microsoft.com/office/powerpoint/2010/main" val="3435917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38</a:t>
            </a:r>
            <a:r>
              <a:rPr kumimoji="1" lang="zh-CN" altLang="zh-CN" sz="1200" kern="1200" dirty="0">
                <a:solidFill>
                  <a:schemeClr val="tx1"/>
                </a:solidFill>
                <a:effectLst/>
                <a:latin typeface="Arial" charset="0"/>
                <a:ea typeface="宋体" charset="0"/>
                <a:cs typeface="宋体" charset="0"/>
              </a:rPr>
              <a:t>）对于</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掺杂，我们发现在这样一个特定的台阶面上能够满足结构要求，而且键长非常匹配。根据体相中</a:t>
            </a:r>
            <a:r>
              <a:rPr kumimoji="1" lang="en-US" altLang="zh-CN" sz="1200" kern="1200" dirty="0" err="1">
                <a:solidFill>
                  <a:schemeClr val="tx1"/>
                </a:solidFill>
                <a:effectLst/>
                <a:latin typeface="Arial" charset="0"/>
                <a:ea typeface="宋体" charset="0"/>
                <a:cs typeface="宋体" charset="0"/>
              </a:rPr>
              <a:t>Ti</a:t>
            </a:r>
            <a:r>
              <a:rPr kumimoji="1" lang="zh-CN" altLang="zh-CN" sz="1200" kern="1200" dirty="0">
                <a:solidFill>
                  <a:schemeClr val="tx1"/>
                </a:solidFill>
                <a:effectLst/>
                <a:latin typeface="Arial" charset="0"/>
                <a:ea typeface="宋体" charset="0"/>
                <a:cs typeface="宋体" charset="0"/>
              </a:rPr>
              <a:t>的局部环境，</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掺杂要生成仅具有一个</a:t>
            </a:r>
            <a:r>
              <a:rPr kumimoji="1" lang="en-US" altLang="zh-CN" sz="1200" kern="1200" dirty="0">
                <a:solidFill>
                  <a:schemeClr val="tx1"/>
                </a:solidFill>
                <a:effectLst/>
                <a:latin typeface="Arial" charset="0"/>
                <a:ea typeface="宋体" charset="0"/>
                <a:cs typeface="宋体" charset="0"/>
              </a:rPr>
              <a:t>Pt-</a:t>
            </a:r>
            <a:r>
              <a:rPr kumimoji="1" lang="en-US" altLang="zh-CN" sz="1200" kern="1200" dirty="0" err="1">
                <a:solidFill>
                  <a:schemeClr val="tx1"/>
                </a:solidFill>
                <a:effectLst/>
                <a:latin typeface="Arial" charset="0"/>
                <a:ea typeface="宋体" charset="0"/>
                <a:cs typeface="宋体" charset="0"/>
              </a:rPr>
              <a:t>Ti</a:t>
            </a:r>
            <a:r>
              <a:rPr kumimoji="1" lang="zh-CN" altLang="zh-CN" sz="1200" kern="1200" dirty="0">
                <a:solidFill>
                  <a:schemeClr val="tx1"/>
                </a:solidFill>
                <a:effectLst/>
                <a:latin typeface="Arial" charset="0"/>
                <a:ea typeface="宋体" charset="0"/>
                <a:cs typeface="宋体" charset="0"/>
              </a:rPr>
              <a:t>键的表面结构，需要移除以</a:t>
            </a:r>
            <a:r>
              <a:rPr kumimoji="1" lang="en-US" altLang="zh-CN" sz="1200" kern="1200" dirty="0">
                <a:solidFill>
                  <a:schemeClr val="tx1"/>
                </a:solidFill>
                <a:effectLst/>
                <a:latin typeface="Arial" charset="0"/>
                <a:ea typeface="宋体" charset="0"/>
                <a:cs typeface="宋体" charset="0"/>
              </a:rPr>
              <a:t>Pt</a:t>
            </a:r>
            <a:r>
              <a:rPr kumimoji="1" lang="zh-CN" altLang="zh-CN" sz="1200" kern="1200" dirty="0">
                <a:solidFill>
                  <a:schemeClr val="tx1"/>
                </a:solidFill>
                <a:effectLst/>
                <a:latin typeface="Arial" charset="0"/>
                <a:ea typeface="宋体" charset="0"/>
                <a:cs typeface="宋体" charset="0"/>
              </a:rPr>
              <a:t>为中心四面体的</a:t>
            </a:r>
            <a:r>
              <a:rPr kumimoji="1" lang="en-US" altLang="zh-CN" sz="1200" kern="1200" dirty="0">
                <a:solidFill>
                  <a:schemeClr val="tx1"/>
                </a:solidFill>
                <a:effectLst/>
                <a:latin typeface="Arial" charset="0"/>
                <a:ea typeface="宋体" charset="0"/>
                <a:cs typeface="宋体" charset="0"/>
              </a:rPr>
              <a:t>3</a:t>
            </a:r>
            <a:r>
              <a:rPr kumimoji="1" lang="zh-CN" altLang="zh-CN" sz="1200" kern="1200" dirty="0">
                <a:solidFill>
                  <a:schemeClr val="tx1"/>
                </a:solidFill>
                <a:effectLst/>
                <a:latin typeface="Arial" charset="0"/>
                <a:ea typeface="宋体" charset="0"/>
                <a:cs typeface="宋体" charset="0"/>
              </a:rPr>
              <a:t>顶点</a:t>
            </a:r>
            <a:r>
              <a:rPr kumimoji="1" lang="en-US" altLang="zh-CN" sz="1200" kern="1200" dirty="0" err="1">
                <a:solidFill>
                  <a:schemeClr val="tx1"/>
                </a:solidFill>
                <a:effectLst/>
                <a:latin typeface="Arial" charset="0"/>
                <a:ea typeface="宋体" charset="0"/>
                <a:cs typeface="宋体" charset="0"/>
              </a:rPr>
              <a:t>Ti</a:t>
            </a:r>
            <a:r>
              <a:rPr kumimoji="1" lang="zh-CN" altLang="zh-CN" sz="1200" kern="1200" dirty="0">
                <a:solidFill>
                  <a:schemeClr val="tx1"/>
                </a:solidFill>
                <a:effectLst/>
                <a:latin typeface="Arial" charset="0"/>
                <a:ea typeface="宋体" charset="0"/>
                <a:cs typeface="宋体" charset="0"/>
              </a:rPr>
              <a:t>原子，对应的就是这种构型。</a:t>
            </a:r>
            <a:r>
              <a:rPr kumimoji="1" lang="en-US" altLang="zh-CN" sz="1200" kern="1200" dirty="0">
                <a:solidFill>
                  <a:schemeClr val="tx1"/>
                </a:solidFill>
                <a:effectLst/>
                <a:latin typeface="Arial" charset="0"/>
                <a:ea typeface="宋体" charset="0"/>
                <a:cs typeface="宋体" charset="0"/>
              </a:rPr>
              <a:t>PDOS</a:t>
            </a:r>
            <a:r>
              <a:rPr kumimoji="1" lang="zh-CN" altLang="zh-CN" sz="1200" kern="1200" dirty="0">
                <a:solidFill>
                  <a:schemeClr val="tx1"/>
                </a:solidFill>
                <a:effectLst/>
                <a:latin typeface="Arial" charset="0"/>
                <a:ea typeface="宋体" charset="0"/>
                <a:cs typeface="宋体" charset="0"/>
              </a:rPr>
              <a:t>分析表明高能级价电子的缺失，可以明显弱化</a:t>
            </a:r>
            <a:r>
              <a:rPr kumimoji="1" lang="en-US" altLang="zh-CN" sz="1200" kern="1200" dirty="0">
                <a:solidFill>
                  <a:schemeClr val="tx1"/>
                </a:solidFill>
                <a:effectLst/>
                <a:latin typeface="Arial" charset="0"/>
                <a:ea typeface="宋体" charset="0"/>
                <a:cs typeface="宋体" charset="0"/>
              </a:rPr>
              <a:t>H*</a:t>
            </a:r>
            <a:r>
              <a:rPr kumimoji="1" lang="zh-CN" altLang="zh-CN" sz="1200" kern="1200" dirty="0">
                <a:solidFill>
                  <a:schemeClr val="tx1"/>
                </a:solidFill>
                <a:effectLst/>
                <a:latin typeface="Arial" charset="0"/>
                <a:ea typeface="宋体" charset="0"/>
                <a:cs typeface="宋体" charset="0"/>
              </a:rPr>
              <a:t>吸附，使催化活性更靠近最佳点。</a:t>
            </a:r>
          </a:p>
          <a:p>
            <a:r>
              <a:rPr kumimoji="1" lang="zh-CN" altLang="zh-CN" sz="1200" kern="1200" dirty="0">
                <a:solidFill>
                  <a:schemeClr val="tx1"/>
                </a:solidFill>
                <a:effectLst/>
                <a:latin typeface="Arial" charset="0"/>
                <a:ea typeface="宋体" charset="0"/>
                <a:cs typeface="宋体" charset="0"/>
              </a:rPr>
              <a:t>另外，这项工作中发现的真正活性位点对降低贵金属催化剂工业化的高成本具有很大的潜力。</a:t>
            </a:r>
          </a:p>
          <a:p>
            <a:endParaRPr kumimoji="1" lang="zh-CN" altLang="zh-CN" sz="1200" kern="1200" dirty="0">
              <a:solidFill>
                <a:schemeClr val="tx1"/>
              </a:solidFill>
              <a:effectLst/>
              <a:latin typeface="Arial" charset="0"/>
              <a:ea typeface="宋体" charset="0"/>
              <a:cs typeface="宋体" charset="0"/>
            </a:endParaRPr>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55</a:t>
            </a:fld>
            <a:endParaRPr lang="en-US" altLang="zh-CN"/>
          </a:p>
        </p:txBody>
      </p:sp>
    </p:spTree>
    <p:extLst>
      <p:ext uri="{BB962C8B-B14F-4D97-AF65-F5344CB8AC3E}">
        <p14:creationId xmlns:p14="http://schemas.microsoft.com/office/powerpoint/2010/main" val="285085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 （</a:t>
            </a:r>
            <a:r>
              <a:rPr kumimoji="1" lang="en-US" altLang="zh-CN" sz="1200" kern="1200" dirty="0">
                <a:solidFill>
                  <a:schemeClr val="tx1"/>
                </a:solidFill>
                <a:effectLst/>
                <a:latin typeface="Arial" charset="0"/>
                <a:ea typeface="宋体" charset="0"/>
                <a:cs typeface="宋体" charset="0"/>
              </a:rPr>
              <a:t>46</a:t>
            </a:r>
            <a:r>
              <a:rPr kumimoji="1" lang="zh-CN" altLang="zh-CN" sz="1200" kern="1200" dirty="0">
                <a:solidFill>
                  <a:schemeClr val="tx1"/>
                </a:solidFill>
                <a:effectLst/>
                <a:latin typeface="Arial" charset="0"/>
                <a:ea typeface="宋体" charset="0"/>
                <a:cs typeface="宋体" charset="0"/>
              </a:rPr>
              <a:t>）我们考虑了包含吸附和脱附过程的广义的两步模型，这种模型考虑了多原子分子的解离，更好地描绘了真实情况。这是对应的能量分布图。然后我们采用化学势的符号建立了速率方程，根据稳态条件和归一化条件，我们可以求得可逆度，覆盖度和速率的表达式。</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17</a:t>
            </a:fld>
            <a:endParaRPr lang="en-US" altLang="zh-CN"/>
          </a:p>
        </p:txBody>
      </p:sp>
    </p:spTree>
    <p:extLst>
      <p:ext uri="{BB962C8B-B14F-4D97-AF65-F5344CB8AC3E}">
        <p14:creationId xmlns:p14="http://schemas.microsoft.com/office/powerpoint/2010/main" val="25808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47</a:t>
            </a:r>
            <a:r>
              <a:rPr kumimoji="1" lang="zh-CN" altLang="zh-CN" sz="1200" kern="1200" dirty="0">
                <a:solidFill>
                  <a:schemeClr val="tx1"/>
                </a:solidFill>
                <a:effectLst/>
                <a:latin typeface="Arial" charset="0"/>
                <a:ea typeface="宋体" charset="0"/>
                <a:cs typeface="宋体" charset="0"/>
              </a:rPr>
              <a:t>）根据这些表达式，我们试图证明火山型曲线的存在。对速率微分可得。可以看到，分子上的这两项的相对大小，决定了速率曲线的变化行为，令微分等零，我们可以整理得到这个式子，由于它始终大于</a:t>
            </a:r>
            <a:r>
              <a:rPr kumimoji="1" lang="en-US" altLang="zh-CN" sz="1200" kern="1200" dirty="0">
                <a:solidFill>
                  <a:schemeClr val="tx1"/>
                </a:solidFill>
                <a:effectLst/>
                <a:latin typeface="Arial" charset="0"/>
                <a:ea typeface="宋体" charset="0"/>
                <a:cs typeface="宋体" charset="0"/>
              </a:rPr>
              <a:t>0</a:t>
            </a:r>
            <a:r>
              <a:rPr kumimoji="1" lang="zh-CN" altLang="zh-CN" sz="1200" kern="1200" dirty="0">
                <a:solidFill>
                  <a:schemeClr val="tx1"/>
                </a:solidFill>
                <a:effectLst/>
                <a:latin typeface="Arial" charset="0"/>
                <a:ea typeface="宋体" charset="0"/>
                <a:cs typeface="宋体" charset="0"/>
              </a:rPr>
              <a:t>，我们可以得到中间体最优化学势的范围，自然可以得到范围之差大于</a:t>
            </a:r>
            <a:r>
              <a:rPr kumimoji="1" lang="en-US" altLang="zh-CN" sz="1200" kern="1200" dirty="0">
                <a:solidFill>
                  <a:schemeClr val="tx1"/>
                </a:solidFill>
                <a:effectLst/>
                <a:latin typeface="Arial" charset="0"/>
                <a:ea typeface="宋体" charset="0"/>
                <a:cs typeface="宋体" charset="0"/>
              </a:rPr>
              <a:t>0</a:t>
            </a:r>
            <a:endParaRPr kumimoji="1" lang="zh-CN" altLang="zh-CN" sz="1200" kern="1200" dirty="0">
              <a:solidFill>
                <a:schemeClr val="tx1"/>
              </a:solidFill>
              <a:effectLst/>
              <a:latin typeface="Arial" charset="0"/>
              <a:ea typeface="宋体" charset="0"/>
              <a:cs typeface="宋体" charset="0"/>
            </a:endParaRP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20</a:t>
            </a:fld>
            <a:endParaRPr lang="en-US" altLang="zh-CN"/>
          </a:p>
        </p:txBody>
      </p:sp>
    </p:spTree>
    <p:extLst>
      <p:ext uri="{BB962C8B-B14F-4D97-AF65-F5344CB8AC3E}">
        <p14:creationId xmlns:p14="http://schemas.microsoft.com/office/powerpoint/2010/main" val="205282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48</a:t>
            </a:r>
            <a:r>
              <a:rPr kumimoji="1" lang="zh-CN" altLang="zh-CN" sz="1200" kern="1200" dirty="0">
                <a:solidFill>
                  <a:schemeClr val="tx1"/>
                </a:solidFill>
                <a:effectLst/>
                <a:latin typeface="Arial" charset="0"/>
                <a:ea typeface="宋体" charset="0"/>
                <a:cs typeface="宋体" charset="0"/>
              </a:rPr>
              <a:t>）进一步，分子上两项之商可以重新整理为这个公式，将两个边界代入，可以得到左边的微分大于</a:t>
            </a:r>
            <a:r>
              <a:rPr kumimoji="1" lang="en-US" altLang="zh-CN" sz="1200" kern="1200" dirty="0">
                <a:solidFill>
                  <a:schemeClr val="tx1"/>
                </a:solidFill>
                <a:effectLst/>
                <a:latin typeface="Arial" charset="0"/>
                <a:ea typeface="宋体" charset="0"/>
                <a:cs typeface="宋体" charset="0"/>
              </a:rPr>
              <a:t>0</a:t>
            </a:r>
            <a:r>
              <a:rPr kumimoji="1" lang="zh-CN" altLang="zh-CN" sz="1200" kern="1200" dirty="0">
                <a:solidFill>
                  <a:schemeClr val="tx1"/>
                </a:solidFill>
                <a:effectLst/>
                <a:latin typeface="Arial" charset="0"/>
                <a:ea typeface="宋体" charset="0"/>
                <a:cs typeface="宋体" charset="0"/>
              </a:rPr>
              <a:t>，右边的微分小于</a:t>
            </a:r>
            <a:r>
              <a:rPr kumimoji="1" lang="en-US" altLang="zh-CN" sz="1200" kern="1200" dirty="0">
                <a:solidFill>
                  <a:schemeClr val="tx1"/>
                </a:solidFill>
                <a:effectLst/>
                <a:latin typeface="Arial" charset="0"/>
                <a:ea typeface="宋体" charset="0"/>
                <a:cs typeface="宋体" charset="0"/>
              </a:rPr>
              <a:t>0</a:t>
            </a:r>
            <a:r>
              <a:rPr kumimoji="1" lang="zh-CN" altLang="zh-CN" sz="1200" kern="1200" dirty="0">
                <a:solidFill>
                  <a:schemeClr val="tx1"/>
                </a:solidFill>
                <a:effectLst/>
                <a:latin typeface="Arial" charset="0"/>
                <a:ea typeface="宋体" charset="0"/>
                <a:cs typeface="宋体" charset="0"/>
              </a:rPr>
              <a:t>，根据中值定理，可知必然存在零点，同时根据左边大于零右边小于零，可以确定他是极大值，对应一个火山型曲线。进一步我们考虑气相反应速率的微分作为比较。可以很容易看出它总是小于零的，说明反应速率是单调递减的，而不是一个火山型的行为。数值模拟的结果也表明，在表面催化反应中存在火山型曲线而在气相中没有。</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21</a:t>
            </a:fld>
            <a:endParaRPr lang="en-US" altLang="zh-CN"/>
          </a:p>
        </p:txBody>
      </p:sp>
    </p:spTree>
    <p:extLst>
      <p:ext uri="{BB962C8B-B14F-4D97-AF65-F5344CB8AC3E}">
        <p14:creationId xmlns:p14="http://schemas.microsoft.com/office/powerpoint/2010/main" val="311022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49</a:t>
            </a:r>
            <a:r>
              <a:rPr kumimoji="1" lang="zh-CN" altLang="zh-CN" sz="1200" kern="1200" dirty="0">
                <a:solidFill>
                  <a:schemeClr val="tx1"/>
                </a:solidFill>
                <a:effectLst/>
                <a:latin typeface="Arial" charset="0"/>
                <a:ea typeface="宋体" charset="0"/>
                <a:cs typeface="宋体" charset="0"/>
              </a:rPr>
              <a:t>）有趣的是我们发现表面速率和气相速率之间有一个简单的关系：说明表面速率可以通过气相速率和活性位点简单地修饰表示，这表现出活性位点在决定多相催化的活性趋势的重要性。进一步我们可以得到，曲线两边的斜率。可以清楚地看到，在表面和气相反应的右边斜率是相同，但是左边不同。这些结果与数值模拟吻合。根据这两个式子，我们可以看到火山型曲线是这两项竞争导致的，进一步强调了反应位点的作用。因此，火山型曲线存在根源是多相催化吸附自毒化效应导致的。峰形状由反应物和产物解离的</a:t>
            </a:r>
            <a:r>
              <a:rPr kumimoji="1" lang="en-US" altLang="zh-CN" sz="1200" kern="1200" dirty="0">
                <a:solidFill>
                  <a:schemeClr val="tx1"/>
                </a:solidFill>
                <a:effectLst/>
                <a:latin typeface="Arial" charset="0"/>
                <a:ea typeface="宋体" charset="0"/>
                <a:cs typeface="宋体" charset="0"/>
              </a:rPr>
              <a:t>BEP</a:t>
            </a:r>
            <a:r>
              <a:rPr kumimoji="1" lang="zh-CN" altLang="zh-CN" sz="1200" kern="1200" dirty="0">
                <a:solidFill>
                  <a:schemeClr val="tx1"/>
                </a:solidFill>
                <a:effectLst/>
                <a:latin typeface="Arial" charset="0"/>
                <a:ea typeface="宋体" charset="0"/>
                <a:cs typeface="宋体" charset="0"/>
              </a:rPr>
              <a:t>关系斜率</a:t>
            </a:r>
            <a:r>
              <a:rPr kumimoji="1" lang="en-US" altLang="zh-CN" sz="1200" i="1" kern="1200" dirty="0">
                <a:solidFill>
                  <a:schemeClr val="tx1"/>
                </a:solidFill>
                <a:effectLst/>
                <a:latin typeface="Arial" charset="0"/>
                <a:ea typeface="宋体" charset="0"/>
                <a:cs typeface="宋体" charset="0"/>
              </a:rPr>
              <a:t>a</a:t>
            </a:r>
            <a:r>
              <a:rPr kumimoji="1" lang="zh-CN" altLang="zh-CN" sz="1200" kern="1200" dirty="0">
                <a:solidFill>
                  <a:schemeClr val="tx1"/>
                </a:solidFill>
                <a:effectLst/>
                <a:latin typeface="Arial" charset="0"/>
                <a:ea typeface="宋体" charset="0"/>
                <a:cs typeface="宋体" charset="0"/>
              </a:rPr>
              <a:t>决定</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22</a:t>
            </a:fld>
            <a:endParaRPr lang="en-US" altLang="zh-CN"/>
          </a:p>
        </p:txBody>
      </p:sp>
    </p:spTree>
    <p:extLst>
      <p:ext uri="{BB962C8B-B14F-4D97-AF65-F5344CB8AC3E}">
        <p14:creationId xmlns:p14="http://schemas.microsoft.com/office/powerpoint/2010/main" val="39324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Arial" charset="0"/>
                <a:ea typeface="宋体" charset="0"/>
                <a:cs typeface="宋体" charset="0"/>
              </a:rPr>
              <a:t>（</a:t>
            </a:r>
            <a:r>
              <a:rPr kumimoji="1" lang="en-US" altLang="zh-CN" sz="1200" kern="1200" dirty="0">
                <a:solidFill>
                  <a:schemeClr val="tx1"/>
                </a:solidFill>
                <a:effectLst/>
                <a:latin typeface="Arial" charset="0"/>
                <a:ea typeface="宋体" charset="0"/>
                <a:cs typeface="宋体" charset="0"/>
              </a:rPr>
              <a:t>50</a:t>
            </a:r>
            <a:r>
              <a:rPr kumimoji="1" lang="zh-CN" altLang="zh-CN" sz="1200" kern="1200" dirty="0">
                <a:solidFill>
                  <a:schemeClr val="tx1"/>
                </a:solidFill>
                <a:effectLst/>
                <a:latin typeface="Arial" charset="0"/>
                <a:ea typeface="宋体" charset="0"/>
                <a:cs typeface="宋体" charset="0"/>
              </a:rPr>
              <a:t>）根据刚才得到的中间体最优化学势范围，我们可以得到中间体最优吸附能的范围，结合一些简单合理的近似，我们可以得到一个简单的最佳吸附能的公式。数值模拟也验证了我们的这些公式，说明近似的合理性。</a:t>
            </a:r>
          </a:p>
          <a:p>
            <a:endParaRPr lang="zh-CN" altLang="en-US" dirty="0"/>
          </a:p>
        </p:txBody>
      </p:sp>
      <p:sp>
        <p:nvSpPr>
          <p:cNvPr id="4" name="灯片编号占位符 3"/>
          <p:cNvSpPr>
            <a:spLocks noGrp="1"/>
          </p:cNvSpPr>
          <p:nvPr>
            <p:ph type="sldNum" sz="quarter" idx="10"/>
          </p:nvPr>
        </p:nvSpPr>
        <p:spPr/>
        <p:txBody>
          <a:bodyPr/>
          <a:lstStyle/>
          <a:p>
            <a:pPr>
              <a:defRPr/>
            </a:pPr>
            <a:fld id="{62B5764B-4E18-44A7-B07A-EDE19F9415C9}" type="slidenum">
              <a:rPr lang="en-US" altLang="zh-CN" smtClean="0"/>
              <a:pPr>
                <a:defRPr/>
              </a:pPr>
              <a:t>23</a:t>
            </a:fld>
            <a:endParaRPr lang="en-US" altLang="zh-CN"/>
          </a:p>
        </p:txBody>
      </p:sp>
    </p:spTree>
    <p:extLst>
      <p:ext uri="{BB962C8B-B14F-4D97-AF65-F5344CB8AC3E}">
        <p14:creationId xmlns:p14="http://schemas.microsoft.com/office/powerpoint/2010/main" val="186907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C93BF20-1314-48C8-818F-DCD0B50BCA5B}" type="slidenum">
              <a:rPr lang="en-US" altLang="zh-CN"/>
              <a:pPr>
                <a:defRPr/>
              </a:pPr>
              <a:t>‹#›</a:t>
            </a:fld>
            <a:endParaRPr lang="en-US" altLang="zh-CN"/>
          </a:p>
        </p:txBody>
      </p:sp>
    </p:spTree>
    <p:extLst>
      <p:ext uri="{BB962C8B-B14F-4D97-AF65-F5344CB8AC3E}">
        <p14:creationId xmlns:p14="http://schemas.microsoft.com/office/powerpoint/2010/main" val="272775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D385DE77-6730-42E0-AF72-D422C030860D}" type="slidenum">
              <a:rPr lang="en-US" altLang="zh-CN"/>
              <a:pPr>
                <a:defRPr/>
              </a:pPr>
              <a:t>‹#›</a:t>
            </a:fld>
            <a:endParaRPr lang="en-US" altLang="zh-CN"/>
          </a:p>
        </p:txBody>
      </p:sp>
    </p:spTree>
    <p:extLst>
      <p:ext uri="{BB962C8B-B14F-4D97-AF65-F5344CB8AC3E}">
        <p14:creationId xmlns:p14="http://schemas.microsoft.com/office/powerpoint/2010/main" val="38159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834ACAE6-700C-494C-AAD6-8437BACD19C2}" type="slidenum">
              <a:rPr lang="en-US" altLang="zh-CN"/>
              <a:pPr>
                <a:defRPr/>
              </a:pPr>
              <a:t>‹#›</a:t>
            </a:fld>
            <a:endParaRPr lang="en-US" altLang="zh-CN"/>
          </a:p>
        </p:txBody>
      </p:sp>
    </p:spTree>
    <p:extLst>
      <p:ext uri="{BB962C8B-B14F-4D97-AF65-F5344CB8AC3E}">
        <p14:creationId xmlns:p14="http://schemas.microsoft.com/office/powerpoint/2010/main" val="387041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B7354B4E-B866-4E22-A8BE-B827349905E4}" type="slidenum">
              <a:rPr lang="en-US" altLang="zh-CN"/>
              <a:pPr>
                <a:defRPr/>
              </a:pPr>
              <a:t>‹#›</a:t>
            </a:fld>
            <a:endParaRPr lang="en-US" altLang="zh-CN"/>
          </a:p>
        </p:txBody>
      </p:sp>
    </p:spTree>
    <p:extLst>
      <p:ext uri="{BB962C8B-B14F-4D97-AF65-F5344CB8AC3E}">
        <p14:creationId xmlns:p14="http://schemas.microsoft.com/office/powerpoint/2010/main" val="2627237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1FF887BB-6A92-46AC-B675-40CBB541507F}" type="slidenum">
              <a:rPr lang="en-US" altLang="zh-CN"/>
              <a:pPr>
                <a:defRPr/>
              </a:pPr>
              <a:t>‹#›</a:t>
            </a:fld>
            <a:endParaRPr lang="en-US" altLang="zh-CN"/>
          </a:p>
        </p:txBody>
      </p:sp>
    </p:spTree>
    <p:extLst>
      <p:ext uri="{BB962C8B-B14F-4D97-AF65-F5344CB8AC3E}">
        <p14:creationId xmlns:p14="http://schemas.microsoft.com/office/powerpoint/2010/main" val="1361164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8229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4000500"/>
            <a:ext cx="8229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EAE75F6E-15B0-D84A-A535-6B34C18EAC56}"/>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619666-1E4C-564A-8509-FB89788F566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813F3BD8-B3E2-DD4E-9A88-A90DD2A6E95D}"/>
              </a:ext>
            </a:extLst>
          </p:cNvPr>
          <p:cNvSpPr>
            <a:spLocks noGrp="1" noChangeArrowheads="1"/>
          </p:cNvSpPr>
          <p:nvPr>
            <p:ph type="sldNum" sz="quarter" idx="12"/>
          </p:nvPr>
        </p:nvSpPr>
        <p:spPr/>
        <p:txBody>
          <a:bodyPr/>
          <a:lstStyle>
            <a:lvl1pPr>
              <a:defRPr/>
            </a:lvl1pPr>
          </a:lstStyle>
          <a:p>
            <a:fld id="{89DC5489-24BD-C149-A099-A742AC81E204}" type="slidenum">
              <a:rPr lang="en-US" altLang="zh-CN"/>
              <a:pPr/>
              <a:t>‹#›</a:t>
            </a:fld>
            <a:endParaRPr lang="en-US" altLang="zh-CN"/>
          </a:p>
        </p:txBody>
      </p:sp>
    </p:spTree>
    <p:extLst>
      <p:ext uri="{BB962C8B-B14F-4D97-AF65-F5344CB8AC3E}">
        <p14:creationId xmlns:p14="http://schemas.microsoft.com/office/powerpoint/2010/main" val="559073519"/>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C4846B4-9682-4195-A513-9A4A77A0C620}" type="slidenum">
              <a:rPr lang="en-US" altLang="zh-CN"/>
              <a:pPr>
                <a:defRPr/>
              </a:pPr>
              <a:t>‹#›</a:t>
            </a:fld>
            <a:endParaRPr lang="en-US" altLang="zh-CN"/>
          </a:p>
        </p:txBody>
      </p:sp>
    </p:spTree>
    <p:extLst>
      <p:ext uri="{BB962C8B-B14F-4D97-AF65-F5344CB8AC3E}">
        <p14:creationId xmlns:p14="http://schemas.microsoft.com/office/powerpoint/2010/main" val="347840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38492730-C5EA-4F83-8C3B-3F9E0456F3C7}" type="slidenum">
              <a:rPr lang="en-US" altLang="zh-CN"/>
              <a:pPr>
                <a:defRPr/>
              </a:pPr>
              <a:t>‹#›</a:t>
            </a:fld>
            <a:endParaRPr lang="en-US" altLang="zh-CN"/>
          </a:p>
        </p:txBody>
      </p:sp>
    </p:spTree>
    <p:extLst>
      <p:ext uri="{BB962C8B-B14F-4D97-AF65-F5344CB8AC3E}">
        <p14:creationId xmlns:p14="http://schemas.microsoft.com/office/powerpoint/2010/main" val="161188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C7718E0-E2F4-4234-98B5-9EAFF5445CD7}" type="slidenum">
              <a:rPr lang="en-US" altLang="zh-CN"/>
              <a:pPr>
                <a:defRPr/>
              </a:pPr>
              <a:t>‹#›</a:t>
            </a:fld>
            <a:endParaRPr lang="en-US" altLang="zh-CN"/>
          </a:p>
        </p:txBody>
      </p:sp>
    </p:spTree>
    <p:extLst>
      <p:ext uri="{BB962C8B-B14F-4D97-AF65-F5344CB8AC3E}">
        <p14:creationId xmlns:p14="http://schemas.microsoft.com/office/powerpoint/2010/main" val="198517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1DAEB9D7-8A7D-4714-BF99-675A0E2EF94D}" type="slidenum">
              <a:rPr lang="en-US" altLang="zh-CN"/>
              <a:pPr>
                <a:defRPr/>
              </a:pPr>
              <a:t>‹#›</a:t>
            </a:fld>
            <a:endParaRPr lang="en-US" altLang="zh-CN"/>
          </a:p>
        </p:txBody>
      </p:sp>
    </p:spTree>
    <p:extLst>
      <p:ext uri="{BB962C8B-B14F-4D97-AF65-F5344CB8AC3E}">
        <p14:creationId xmlns:p14="http://schemas.microsoft.com/office/powerpoint/2010/main" val="313744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1B4F628A-E7FB-4A0A-9F94-3D734F212E9E}" type="slidenum">
              <a:rPr lang="en-US" altLang="zh-CN"/>
              <a:pPr>
                <a:defRPr/>
              </a:pPr>
              <a:t>‹#›</a:t>
            </a:fld>
            <a:endParaRPr lang="en-US" altLang="zh-CN"/>
          </a:p>
        </p:txBody>
      </p:sp>
    </p:spTree>
    <p:extLst>
      <p:ext uri="{BB962C8B-B14F-4D97-AF65-F5344CB8AC3E}">
        <p14:creationId xmlns:p14="http://schemas.microsoft.com/office/powerpoint/2010/main" val="1285177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8B0E770-FB65-40EB-BF0C-2DBA7741FC80}" type="slidenum">
              <a:rPr lang="en-US" altLang="zh-CN"/>
              <a:pPr>
                <a:defRPr/>
              </a:pPr>
              <a:t>‹#›</a:t>
            </a:fld>
            <a:endParaRPr lang="en-US" altLang="zh-CN"/>
          </a:p>
        </p:txBody>
      </p:sp>
    </p:spTree>
    <p:extLst>
      <p:ext uri="{BB962C8B-B14F-4D97-AF65-F5344CB8AC3E}">
        <p14:creationId xmlns:p14="http://schemas.microsoft.com/office/powerpoint/2010/main" val="52799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7A46B498-0DF8-403F-B10B-AAEE908F8047}" type="slidenum">
              <a:rPr lang="en-US" altLang="zh-CN"/>
              <a:pPr>
                <a:defRPr/>
              </a:pPr>
              <a:t>‹#›</a:t>
            </a:fld>
            <a:endParaRPr lang="en-US" altLang="zh-CN"/>
          </a:p>
        </p:txBody>
      </p:sp>
    </p:spTree>
    <p:extLst>
      <p:ext uri="{BB962C8B-B14F-4D97-AF65-F5344CB8AC3E}">
        <p14:creationId xmlns:p14="http://schemas.microsoft.com/office/powerpoint/2010/main" val="122284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901A4C8-F2D6-441A-B416-5F981A2077B0}" type="slidenum">
              <a:rPr lang="en-US" altLang="zh-CN"/>
              <a:pPr>
                <a:defRPr/>
              </a:pPr>
              <a:t>‹#›</a:t>
            </a:fld>
            <a:endParaRPr lang="en-US" altLang="zh-CN"/>
          </a:p>
        </p:txBody>
      </p:sp>
    </p:spTree>
    <p:extLst>
      <p:ext uri="{BB962C8B-B14F-4D97-AF65-F5344CB8AC3E}">
        <p14:creationId xmlns:p14="http://schemas.microsoft.com/office/powerpoint/2010/main" val="401128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66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26635"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400" b="0">
                <a:latin typeface="Tahoma" charset="0"/>
                <a:ea typeface="宋体" charset="0"/>
              </a:defRPr>
            </a:lvl1pPr>
          </a:lstStyle>
          <a:p>
            <a:pPr>
              <a:defRPr/>
            </a:pPr>
            <a:endParaRPr lang="en-US" altLang="zh-CN"/>
          </a:p>
        </p:txBody>
      </p:sp>
      <p:sp>
        <p:nvSpPr>
          <p:cNvPr id="26636"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ctr">
              <a:defRPr sz="1400" b="0">
                <a:latin typeface="Tahoma" charset="0"/>
                <a:ea typeface="宋体" charset="0"/>
              </a:defRPr>
            </a:lvl1pPr>
          </a:lstStyle>
          <a:p>
            <a:pPr>
              <a:defRPr/>
            </a:pPr>
            <a:endParaRPr lang="en-US" altLang="zh-CN"/>
          </a:p>
        </p:txBody>
      </p:sp>
      <p:sp>
        <p:nvSpPr>
          <p:cNvPr id="26637"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400" b="0" smtClean="0"/>
            </a:lvl1pPr>
          </a:lstStyle>
          <a:p>
            <a:pPr>
              <a:defRPr/>
            </a:pPr>
            <a:fld id="{050CB1F0-3C5F-40D6-A003-CB5B59348E1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sz="4400">
          <a:solidFill>
            <a:schemeClr val="tx2"/>
          </a:solidFill>
          <a:latin typeface="Tahoma" charset="0"/>
          <a:ea typeface="宋体" charset="0"/>
          <a:cs typeface="宋体" charset="0"/>
        </a:defRPr>
      </a:lvl6pPr>
      <a:lvl7pPr marL="914400" algn="l" rtl="0" fontAlgn="base">
        <a:spcBef>
          <a:spcPct val="0"/>
        </a:spcBef>
        <a:spcAft>
          <a:spcPct val="0"/>
        </a:spcAft>
        <a:defRPr sz="4400">
          <a:solidFill>
            <a:schemeClr val="tx2"/>
          </a:solidFill>
          <a:latin typeface="Tahoma" charset="0"/>
          <a:ea typeface="宋体" charset="0"/>
          <a:cs typeface="宋体" charset="0"/>
        </a:defRPr>
      </a:lvl7pPr>
      <a:lvl8pPr marL="1371600" algn="l" rtl="0" fontAlgn="base">
        <a:spcBef>
          <a:spcPct val="0"/>
        </a:spcBef>
        <a:spcAft>
          <a:spcPct val="0"/>
        </a:spcAft>
        <a:defRPr sz="4400">
          <a:solidFill>
            <a:schemeClr val="tx2"/>
          </a:solidFill>
          <a:latin typeface="Tahoma" charset="0"/>
          <a:ea typeface="宋体" charset="0"/>
          <a:cs typeface="宋体" charset="0"/>
        </a:defRPr>
      </a:lvl8pPr>
      <a:lvl9pPr marL="1828800" algn="l" rtl="0" fontAlgn="base">
        <a:spcBef>
          <a:spcPct val="0"/>
        </a:spcBef>
        <a:spcAft>
          <a:spcPct val="0"/>
        </a:spcAft>
        <a:defRPr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3.wmf"/><Relationship Id="rId5" Type="http://schemas.openxmlformats.org/officeDocument/2006/relationships/oleObject" Target="../embeddings/oleObject10.bin"/><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6.emf"/><Relationship Id="rId5" Type="http://schemas.openxmlformats.org/officeDocument/2006/relationships/oleObject" Target="../embeddings/oleObject13.bin"/><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9.bin"/><Relationship Id="rId18" Type="http://schemas.openxmlformats.org/officeDocument/2006/relationships/oleObject" Target="../embeddings/oleObject21.bin"/><Relationship Id="rId3" Type="http://schemas.openxmlformats.org/officeDocument/2006/relationships/notesSlide" Target="../notesSlides/notesSlide5.xml"/><Relationship Id="rId7" Type="http://schemas.openxmlformats.org/officeDocument/2006/relationships/oleObject" Target="../embeddings/oleObject16.bin"/><Relationship Id="rId12" Type="http://schemas.openxmlformats.org/officeDocument/2006/relationships/image" Target="../media/image21.wmf"/><Relationship Id="rId17" Type="http://schemas.openxmlformats.org/officeDocument/2006/relationships/image" Target="../media/image23.wmf"/><Relationship Id="rId2" Type="http://schemas.openxmlformats.org/officeDocument/2006/relationships/slideLayout" Target="../slideLayouts/slideLayout1.xml"/><Relationship Id="rId16" Type="http://schemas.openxmlformats.org/officeDocument/2006/relationships/oleObject" Target="../embeddings/oleObject20.bin"/><Relationship Id="rId20" Type="http://schemas.openxmlformats.org/officeDocument/2006/relationships/image" Target="../media/image3.png"/><Relationship Id="rId1" Type="http://schemas.openxmlformats.org/officeDocument/2006/relationships/vmlDrawing" Target="../drawings/vmlDrawing9.vml"/><Relationship Id="rId6" Type="http://schemas.openxmlformats.org/officeDocument/2006/relationships/image" Target="../media/image18.e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image" Target="../media/image26.wmf"/><Relationship Id="rId10" Type="http://schemas.openxmlformats.org/officeDocument/2006/relationships/image" Target="../media/image20.wmf"/><Relationship Id="rId19" Type="http://schemas.openxmlformats.org/officeDocument/2006/relationships/image" Target="../media/image24.wmf"/><Relationship Id="rId4" Type="http://schemas.openxmlformats.org/officeDocument/2006/relationships/image" Target="../media/image25.png"/><Relationship Id="rId9" Type="http://schemas.openxmlformats.org/officeDocument/2006/relationships/oleObject" Target="../embeddings/oleObject17.bin"/><Relationship Id="rId14" Type="http://schemas.openxmlformats.org/officeDocument/2006/relationships/image" Target="../media/image22.wmf"/></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9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3.wmf"/><Relationship Id="rId3" Type="http://schemas.openxmlformats.org/officeDocument/2006/relationships/notesSlide" Target="../notesSlides/notesSlide6.xml"/><Relationship Id="rId7" Type="http://schemas.openxmlformats.org/officeDocument/2006/relationships/image" Target="../media/image30.wmf"/><Relationship Id="rId12"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23.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1.wmf"/><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38.wmf"/><Relationship Id="rId18" Type="http://schemas.openxmlformats.org/officeDocument/2006/relationships/image" Target="../media/image116.png"/><Relationship Id="rId3" Type="http://schemas.openxmlformats.org/officeDocument/2006/relationships/notesSlide" Target="../notesSlides/notesSlide7.xml"/><Relationship Id="rId7" Type="http://schemas.openxmlformats.org/officeDocument/2006/relationships/image" Target="../media/image35.wmf"/><Relationship Id="rId12" Type="http://schemas.openxmlformats.org/officeDocument/2006/relationships/oleObject" Target="../embeddings/oleObject31.bin"/><Relationship Id="rId17" Type="http://schemas.openxmlformats.org/officeDocument/2006/relationships/image" Target="../media/image3.png"/><Relationship Id="rId2" Type="http://schemas.openxmlformats.org/officeDocument/2006/relationships/slideLayout" Target="../slideLayouts/slideLayout1.xml"/><Relationship Id="rId16" Type="http://schemas.openxmlformats.org/officeDocument/2006/relationships/image" Target="../media/image40.png"/><Relationship Id="rId1" Type="http://schemas.openxmlformats.org/officeDocument/2006/relationships/vmlDrawing" Target="../drawings/vmlDrawing11.vml"/><Relationship Id="rId6" Type="http://schemas.openxmlformats.org/officeDocument/2006/relationships/oleObject" Target="../embeddings/oleObject28.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image" Target="../media/image39.wmf"/><Relationship Id="rId10" Type="http://schemas.openxmlformats.org/officeDocument/2006/relationships/oleObject" Target="../embeddings/oleObject30.bin"/><Relationship Id="rId19" Type="http://schemas.openxmlformats.org/officeDocument/2006/relationships/image" Target="../media/image117.png"/><Relationship Id="rId4" Type="http://schemas.openxmlformats.org/officeDocument/2006/relationships/oleObject" Target="../embeddings/oleObject27.bin"/><Relationship Id="rId9" Type="http://schemas.openxmlformats.org/officeDocument/2006/relationships/image" Target="../media/image36.wmf"/><Relationship Id="rId14" Type="http://schemas.openxmlformats.org/officeDocument/2006/relationships/oleObject" Target="../embeddings/oleObject32.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5.wmf"/><Relationship Id="rId18" Type="http://schemas.openxmlformats.org/officeDocument/2006/relationships/oleObject" Target="../embeddings/oleObject40.bin"/><Relationship Id="rId3" Type="http://schemas.openxmlformats.org/officeDocument/2006/relationships/notesSlide" Target="../notesSlides/notesSlide8.xml"/><Relationship Id="rId21" Type="http://schemas.openxmlformats.org/officeDocument/2006/relationships/image" Target="../media/image49.wmf"/><Relationship Id="rId7" Type="http://schemas.openxmlformats.org/officeDocument/2006/relationships/image" Target="../media/image42.wmf"/><Relationship Id="rId12" Type="http://schemas.openxmlformats.org/officeDocument/2006/relationships/oleObject" Target="../embeddings/oleObject37.bin"/><Relationship Id="rId17" Type="http://schemas.openxmlformats.org/officeDocument/2006/relationships/image" Target="../media/image47.wmf"/><Relationship Id="rId2" Type="http://schemas.openxmlformats.org/officeDocument/2006/relationships/slideLayout" Target="../slideLayouts/slideLayout1.xml"/><Relationship Id="rId16" Type="http://schemas.openxmlformats.org/officeDocument/2006/relationships/oleObject" Target="../embeddings/oleObject39.bin"/><Relationship Id="rId20" Type="http://schemas.openxmlformats.org/officeDocument/2006/relationships/oleObject" Target="../embeddings/oleObject41.bin"/><Relationship Id="rId29" Type="http://schemas.openxmlformats.org/officeDocument/2006/relationships/image" Target="../media/image40.png"/><Relationship Id="rId1" Type="http://schemas.openxmlformats.org/officeDocument/2006/relationships/vmlDrawing" Target="../drawings/vmlDrawing12.vml"/><Relationship Id="rId6" Type="http://schemas.openxmlformats.org/officeDocument/2006/relationships/oleObject" Target="../embeddings/oleObject34.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23" Type="http://schemas.openxmlformats.org/officeDocument/2006/relationships/image" Target="../media/image122.png"/><Relationship Id="rId28" Type="http://schemas.openxmlformats.org/officeDocument/2006/relationships/image" Target="../media/image3900.png"/><Relationship Id="rId10" Type="http://schemas.openxmlformats.org/officeDocument/2006/relationships/oleObject" Target="../embeddings/oleObject36.bin"/><Relationship Id="rId19" Type="http://schemas.openxmlformats.org/officeDocument/2006/relationships/image" Target="../media/image48.wmf"/><Relationship Id="rId4" Type="http://schemas.openxmlformats.org/officeDocument/2006/relationships/oleObject" Target="../embeddings/oleObject33.bin"/><Relationship Id="rId9" Type="http://schemas.openxmlformats.org/officeDocument/2006/relationships/image" Target="../media/image43.wmf"/><Relationship Id="rId14" Type="http://schemas.openxmlformats.org/officeDocument/2006/relationships/oleObject" Target="../embeddings/oleObject38.bin"/><Relationship Id="rId22" Type="http://schemas.openxmlformats.org/officeDocument/2006/relationships/image" Target="../media/image50.wmf"/><Relationship Id="rId30"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5.wmf"/><Relationship Id="rId3" Type="http://schemas.openxmlformats.org/officeDocument/2006/relationships/notesSlide" Target="../notesSlides/notesSlide9.xml"/><Relationship Id="rId7" Type="http://schemas.openxmlformats.org/officeDocument/2006/relationships/image" Target="../media/image52.wmf"/><Relationship Id="rId12" Type="http://schemas.openxmlformats.org/officeDocument/2006/relationships/oleObject" Target="../embeddings/oleObject46.bin"/><Relationship Id="rId17" Type="http://schemas.openxmlformats.org/officeDocument/2006/relationships/image" Target="../media/image3.png"/><Relationship Id="rId2" Type="http://schemas.openxmlformats.org/officeDocument/2006/relationships/slideLayout" Target="../slideLayouts/slideLayout1.xml"/><Relationship Id="rId16" Type="http://schemas.openxmlformats.org/officeDocument/2006/relationships/image" Target="../media/image56.wmf"/><Relationship Id="rId1" Type="http://schemas.openxmlformats.org/officeDocument/2006/relationships/vmlDrawing" Target="../drawings/vmlDrawing13.vml"/><Relationship Id="rId6" Type="http://schemas.openxmlformats.org/officeDocument/2006/relationships/oleObject" Target="../embeddings/oleObject43.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oleObject" Target="../embeddings/oleObject47.bin"/><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53.wmf"/><Relationship Id="rId1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10.xml"/><Relationship Id="rId7" Type="http://schemas.openxmlformats.org/officeDocument/2006/relationships/oleObject" Target="../embeddings/oleObject48.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61.wmf"/><Relationship Id="rId5" Type="http://schemas.openxmlformats.org/officeDocument/2006/relationships/image" Target="../media/image60.png"/><Relationship Id="rId4" Type="http://schemas.openxmlformats.org/officeDocument/2006/relationships/image" Target="../media/image59.wmf"/><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11.xml"/><Relationship Id="rId7" Type="http://schemas.openxmlformats.org/officeDocument/2006/relationships/oleObject" Target="../embeddings/oleObject50.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62.wmf"/><Relationship Id="rId5" Type="http://schemas.openxmlformats.org/officeDocument/2006/relationships/oleObject" Target="../embeddings/oleObject49.bin"/><Relationship Id="rId4" Type="http://schemas.openxmlformats.org/officeDocument/2006/relationships/image" Target="../media/image64.pn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2.xml"/><Relationship Id="rId7" Type="http://schemas.openxmlformats.org/officeDocument/2006/relationships/image" Target="../media/image65.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51.bin"/><Relationship Id="rId5" Type="http://schemas.openxmlformats.org/officeDocument/2006/relationships/image" Target="../media/image66.png"/><Relationship Id="rId4" Type="http://schemas.openxmlformats.org/officeDocument/2006/relationships/image" Target="../media/image14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14.xml"/><Relationship Id="rId7"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notesSlide" Target="../notesSlides/notesSlide16.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67.wmf"/><Relationship Id="rId4" Type="http://schemas.openxmlformats.org/officeDocument/2006/relationships/image" Target="../media/image72.png"/><Relationship Id="rId9" Type="http://schemas.openxmlformats.org/officeDocument/2006/relationships/oleObject" Target="../embeddings/oleObject53.bin"/></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18.xml"/><Relationship Id="rId7" Type="http://schemas.openxmlformats.org/officeDocument/2006/relationships/image" Target="../media/image80.jpeg"/><Relationship Id="rId12" Type="http://schemas.openxmlformats.org/officeDocument/2006/relationships/image" Target="../media/image78.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79.jpeg"/><Relationship Id="rId11" Type="http://schemas.openxmlformats.org/officeDocument/2006/relationships/oleObject" Target="../embeddings/oleObject55.bin"/><Relationship Id="rId5" Type="http://schemas.openxmlformats.org/officeDocument/2006/relationships/image" Target="../media/image77.wmf"/><Relationship Id="rId10" Type="http://schemas.openxmlformats.org/officeDocument/2006/relationships/image" Target="../media/image3.png"/><Relationship Id="rId4" Type="http://schemas.openxmlformats.org/officeDocument/2006/relationships/oleObject" Target="../embeddings/oleObject54.bin"/><Relationship Id="rId9"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3.wmf"/><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oleObject" Target="../embeddings/oleObject56.bin"/><Relationship Id="rId5" Type="http://schemas.openxmlformats.org/officeDocument/2006/relationships/image" Target="../media/image84.emf"/><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tiff"/></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67.wmf"/><Relationship Id="rId5" Type="http://schemas.openxmlformats.org/officeDocument/2006/relationships/oleObject" Target="../embeddings/oleObject57.bin"/><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5.emf"/></Relationships>
</file>

<file path=ppt/slides/_rels/slide41.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3.png"/><Relationship Id="rId7" Type="http://schemas.openxmlformats.org/officeDocument/2006/relationships/image" Target="../media/image100.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9.tiff"/><Relationship Id="rId5" Type="http://schemas.openxmlformats.org/officeDocument/2006/relationships/image" Target="../media/image98.tiff"/><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05.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3.png"/><Relationship Id="rId5" Type="http://schemas.openxmlformats.org/officeDocument/2006/relationships/image" Target="../media/image104.wmf"/><Relationship Id="rId4" Type="http://schemas.openxmlformats.org/officeDocument/2006/relationships/oleObject" Target="../embeddings/oleObject58.bin"/></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notesSlide" Target="../notesSlides/notesSlide36.xml"/><Relationship Id="rId7" Type="http://schemas.openxmlformats.org/officeDocument/2006/relationships/oleObject" Target="../embeddings/oleObject59.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3.png"/><Relationship Id="rId11"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0.wmf"/><Relationship Id="rId4" Type="http://schemas.openxmlformats.org/officeDocument/2006/relationships/image" Target="../media/image111.png"/><Relationship Id="rId9" Type="http://schemas.openxmlformats.org/officeDocument/2006/relationships/oleObject" Target="../embeddings/oleObject60.bin"/></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1.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20.jpeg"/><Relationship Id="rId5" Type="http://schemas.openxmlformats.org/officeDocument/2006/relationships/image" Target="../media/image119.emf"/><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7.emf"/><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26.emf"/><Relationship Id="rId5" Type="http://schemas.openxmlformats.org/officeDocument/2006/relationships/image" Target="../media/image125.jpe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png"/><Relationship Id="rId7"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6.emf"/><Relationship Id="rId4" Type="http://schemas.openxmlformats.org/officeDocument/2006/relationships/image" Target="../media/image1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a:extLst>
              <a:ext uri="{FF2B5EF4-FFF2-40B4-BE49-F238E27FC236}">
                <a16:creationId xmlns:a16="http://schemas.microsoft.com/office/drawing/2014/main" id="{96F6F5BC-BB56-4D4A-A87A-CB059698F372}"/>
              </a:ext>
            </a:extLst>
          </p:cNvPr>
          <p:cNvSpPr txBox="1">
            <a:spLocks noChangeArrowheads="1"/>
          </p:cNvSpPr>
          <p:nvPr/>
        </p:nvSpPr>
        <p:spPr bwMode="auto">
          <a:xfrm>
            <a:off x="1116012" y="1196752"/>
            <a:ext cx="6911975" cy="23284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b="1">
                <a:solidFill>
                  <a:schemeClr val="tx1"/>
                </a:solidFill>
                <a:latin typeface="Tahoma" pitchFamily="34" charset="0"/>
                <a:ea typeface="宋体" pitchFamily="2" charset="-122"/>
              </a:defRPr>
            </a:lvl1pPr>
            <a:lvl2pPr marL="742950" indent="-285750">
              <a:defRPr sz="2400" b="1">
                <a:solidFill>
                  <a:schemeClr val="tx1"/>
                </a:solidFill>
                <a:latin typeface="Tahoma" pitchFamily="34" charset="0"/>
                <a:ea typeface="宋体" pitchFamily="2" charset="-122"/>
              </a:defRPr>
            </a:lvl2pPr>
            <a:lvl3pPr marL="1143000" indent="-228600">
              <a:defRPr sz="2400" b="1">
                <a:solidFill>
                  <a:schemeClr val="tx1"/>
                </a:solidFill>
                <a:latin typeface="Tahoma" pitchFamily="34" charset="0"/>
                <a:ea typeface="宋体" pitchFamily="2" charset="-122"/>
              </a:defRPr>
            </a:lvl3pPr>
            <a:lvl4pPr marL="1600200" indent="-228600">
              <a:defRPr sz="2400" b="1">
                <a:solidFill>
                  <a:schemeClr val="tx1"/>
                </a:solidFill>
                <a:latin typeface="Tahoma" pitchFamily="34" charset="0"/>
                <a:ea typeface="宋体" pitchFamily="2" charset="-122"/>
              </a:defRPr>
            </a:lvl4pPr>
            <a:lvl5pPr marL="2057400" indent="-228600">
              <a:defRPr sz="2400" b="1">
                <a:solidFill>
                  <a:schemeClr val="tx1"/>
                </a:solidFill>
                <a:latin typeface="Tahoma" pitchFamily="34" charset="0"/>
                <a:ea typeface="宋体" pitchFamily="2" charset="-122"/>
              </a:defRPr>
            </a:lvl5pPr>
            <a:lvl6pPr marL="2514600" indent="-228600" fontAlgn="base">
              <a:spcBef>
                <a:spcPct val="0"/>
              </a:spcBef>
              <a:spcAft>
                <a:spcPct val="0"/>
              </a:spcAft>
              <a:defRPr sz="2400" b="1">
                <a:solidFill>
                  <a:schemeClr val="tx1"/>
                </a:solidFill>
                <a:latin typeface="Tahoma" pitchFamily="34" charset="0"/>
                <a:ea typeface="宋体" pitchFamily="2" charset="-122"/>
              </a:defRPr>
            </a:lvl6pPr>
            <a:lvl7pPr marL="2971800" indent="-228600" fontAlgn="base">
              <a:spcBef>
                <a:spcPct val="0"/>
              </a:spcBef>
              <a:spcAft>
                <a:spcPct val="0"/>
              </a:spcAft>
              <a:defRPr sz="2400" b="1">
                <a:solidFill>
                  <a:schemeClr val="tx1"/>
                </a:solidFill>
                <a:latin typeface="Tahoma" pitchFamily="34" charset="0"/>
                <a:ea typeface="宋体" pitchFamily="2" charset="-122"/>
              </a:defRPr>
            </a:lvl7pPr>
            <a:lvl8pPr marL="3429000" indent="-228600" fontAlgn="base">
              <a:spcBef>
                <a:spcPct val="0"/>
              </a:spcBef>
              <a:spcAft>
                <a:spcPct val="0"/>
              </a:spcAft>
              <a:defRPr sz="2400" b="1">
                <a:solidFill>
                  <a:schemeClr val="tx1"/>
                </a:solidFill>
                <a:latin typeface="Tahoma" pitchFamily="34" charset="0"/>
                <a:ea typeface="宋体" pitchFamily="2" charset="-122"/>
              </a:defRPr>
            </a:lvl8pPr>
            <a:lvl9pPr marL="3886200" indent="-228600" fontAlgn="base">
              <a:spcBef>
                <a:spcPct val="0"/>
              </a:spcBef>
              <a:spcAft>
                <a:spcPct val="0"/>
              </a:spcAft>
              <a:defRPr sz="2400" b="1">
                <a:solidFill>
                  <a:schemeClr val="tx1"/>
                </a:solidFill>
                <a:latin typeface="Tahoma" pitchFamily="34" charset="0"/>
                <a:ea typeface="宋体" pitchFamily="2" charset="-122"/>
              </a:defRPr>
            </a:lvl9pPr>
          </a:lstStyle>
          <a:p>
            <a:pPr algn="ctr">
              <a:lnSpc>
                <a:spcPct val="250000"/>
              </a:lnSpc>
              <a:defRPr/>
            </a:pPr>
            <a:r>
              <a:rPr lang="zh-CN" altLang="en-US" sz="3200" b="0" dirty="0">
                <a:solidFill>
                  <a:srgbClr val="000099"/>
                </a:solidFill>
                <a:ea typeface="黑体" pitchFamily="2" charset="-122"/>
              </a:rPr>
              <a:t>第一性原理计算</a:t>
            </a:r>
            <a:endParaRPr lang="en-US" altLang="zh-CN" sz="3200" b="0" dirty="0">
              <a:solidFill>
                <a:srgbClr val="000099"/>
              </a:solidFill>
              <a:ea typeface="黑体" pitchFamily="2" charset="-122"/>
            </a:endParaRPr>
          </a:p>
          <a:p>
            <a:pPr algn="ctr">
              <a:lnSpc>
                <a:spcPct val="250000"/>
              </a:lnSpc>
              <a:defRPr/>
            </a:pPr>
            <a:r>
              <a:rPr lang="zh-CN" altLang="en-US" sz="3200" b="0" dirty="0">
                <a:solidFill>
                  <a:schemeClr val="hlink"/>
                </a:solidFill>
                <a:ea typeface="黑体" pitchFamily="2" charset="-122"/>
              </a:rPr>
              <a:t>表面反应动力学及催化剂活性调控</a:t>
            </a:r>
            <a:endParaRPr lang="en-US" altLang="zh-CN" sz="3200" b="0" dirty="0">
              <a:solidFill>
                <a:schemeClr val="hlink"/>
              </a:solidFill>
              <a:ea typeface="黑体" pitchFamily="2" charset="-122"/>
            </a:endParaRPr>
          </a:p>
        </p:txBody>
      </p:sp>
    </p:spTree>
    <p:extLst>
      <p:ext uri="{BB962C8B-B14F-4D97-AF65-F5344CB8AC3E}">
        <p14:creationId xmlns:p14="http://schemas.microsoft.com/office/powerpoint/2010/main" val="542022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44">
            <a:extLst>
              <a:ext uri="{FF2B5EF4-FFF2-40B4-BE49-F238E27FC236}">
                <a16:creationId xmlns:a16="http://schemas.microsoft.com/office/drawing/2014/main" id="{A6285F19-53FB-6046-B890-F003E43D0B4F}"/>
              </a:ext>
            </a:extLst>
          </p:cNvPr>
          <p:cNvSpPr txBox="1">
            <a:spLocks noChangeArrowheads="1"/>
          </p:cNvSpPr>
          <p:nvPr/>
        </p:nvSpPr>
        <p:spPr bwMode="auto">
          <a:xfrm>
            <a:off x="250825" y="188913"/>
            <a:ext cx="8424863"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0" lang="zh-CN" altLang="en-US" dirty="0"/>
              <a:t>基元过程一般服从</a:t>
            </a:r>
            <a:r>
              <a:rPr kumimoji="0" lang="en-US" altLang="zh-CN" dirty="0"/>
              <a:t>Arrhenius</a:t>
            </a:r>
            <a:r>
              <a:rPr kumimoji="0" lang="zh-CN" altLang="en-US" dirty="0"/>
              <a:t>定律</a:t>
            </a:r>
            <a:endParaRPr kumimoji="0" lang="en-US" altLang="zh-CN" dirty="0"/>
          </a:p>
          <a:p>
            <a:pPr eaLnBrk="1" hangingPunct="1">
              <a:lnSpc>
                <a:spcPct val="125000"/>
              </a:lnSpc>
            </a:pPr>
            <a:endParaRPr kumimoji="0" lang="en-US" altLang="zh-CN" dirty="0"/>
          </a:p>
          <a:p>
            <a:pPr eaLnBrk="1" hangingPunct="1">
              <a:lnSpc>
                <a:spcPct val="125000"/>
              </a:lnSpc>
            </a:pPr>
            <a:endParaRPr kumimoji="0" lang="en-US" altLang="zh-CN" dirty="0"/>
          </a:p>
          <a:p>
            <a:pPr eaLnBrk="1" hangingPunct="1">
              <a:lnSpc>
                <a:spcPct val="125000"/>
              </a:lnSpc>
            </a:pPr>
            <a:endParaRPr kumimoji="0" lang="en-US" altLang="zh-CN" dirty="0"/>
          </a:p>
          <a:p>
            <a:pPr eaLnBrk="1" hangingPunct="1">
              <a:lnSpc>
                <a:spcPct val="125000"/>
              </a:lnSpc>
            </a:pPr>
            <a:r>
              <a:rPr kumimoji="0" lang="zh-CN" altLang="en-US" b="1" dirty="0">
                <a:solidFill>
                  <a:srgbClr val="FF0000"/>
                </a:solidFill>
              </a:rPr>
              <a:t>表观活化能</a:t>
            </a:r>
            <a:r>
              <a:rPr kumimoji="0" lang="zh-CN" altLang="en-US" dirty="0"/>
              <a:t>：形式上遵循</a:t>
            </a:r>
            <a:r>
              <a:rPr kumimoji="0" lang="en-US" altLang="zh-CN" dirty="0"/>
              <a:t>Arrhenius</a:t>
            </a:r>
            <a:r>
              <a:rPr kumimoji="0" lang="zh-CN" altLang="en-US" dirty="0"/>
              <a:t>定律的总包反应所对应的活化能。但其具体物理意义视情况而定。</a:t>
            </a:r>
            <a:endParaRPr kumimoji="0" lang="en-US" altLang="zh-CN" dirty="0"/>
          </a:p>
          <a:p>
            <a:pPr eaLnBrk="1" hangingPunct="1">
              <a:lnSpc>
                <a:spcPct val="125000"/>
              </a:lnSpc>
            </a:pPr>
            <a:r>
              <a:rPr kumimoji="0" lang="zh-CN" altLang="en-US" b="1" dirty="0">
                <a:solidFill>
                  <a:srgbClr val="FF0000"/>
                </a:solidFill>
              </a:rPr>
              <a:t>动力学参数</a:t>
            </a:r>
            <a:r>
              <a:rPr kumimoji="0" lang="zh-CN" altLang="en-US" dirty="0"/>
              <a:t>：速率常数、反应级数、指前因子和活化能。</a:t>
            </a:r>
            <a:endParaRPr kumimoji="0" lang="en-US" altLang="zh-CN" dirty="0"/>
          </a:p>
          <a:p>
            <a:pPr eaLnBrk="1" hangingPunct="1">
              <a:lnSpc>
                <a:spcPct val="125000"/>
              </a:lnSpc>
            </a:pPr>
            <a:endParaRPr kumimoji="0" lang="en-US" altLang="zh-CN" dirty="0"/>
          </a:p>
          <a:p>
            <a:pPr eaLnBrk="1" hangingPunct="1">
              <a:lnSpc>
                <a:spcPct val="125000"/>
              </a:lnSpc>
            </a:pPr>
            <a:r>
              <a:rPr kumimoji="0" lang="en-US" altLang="zh-CN" dirty="0"/>
              <a:t>1.3 </a:t>
            </a:r>
            <a:r>
              <a:rPr kumimoji="0" lang="zh-CN" altLang="en-US" b="1" u="sng" dirty="0"/>
              <a:t>速率控制步骤</a:t>
            </a:r>
            <a:endParaRPr kumimoji="0" lang="en-US" altLang="zh-CN" b="1" u="sng" dirty="0"/>
          </a:p>
          <a:p>
            <a:pPr eaLnBrk="1" hangingPunct="1">
              <a:lnSpc>
                <a:spcPct val="125000"/>
              </a:lnSpc>
            </a:pPr>
            <a:r>
              <a:rPr kumimoji="0" lang="zh-CN" altLang="en-US" dirty="0"/>
              <a:t>催化反应由许多基元反应构成，如果其总速率由其中一步的速率决定，这一步就称为</a:t>
            </a:r>
            <a:r>
              <a:rPr kumimoji="0" lang="zh-CN" altLang="en-US" b="1" dirty="0"/>
              <a:t>速率控制步骤</a:t>
            </a:r>
            <a:r>
              <a:rPr kumimoji="0" lang="zh-CN" altLang="en-US" dirty="0"/>
              <a:t>。</a:t>
            </a:r>
            <a:endParaRPr kumimoji="0" lang="en-US" altLang="zh-CN" dirty="0"/>
          </a:p>
          <a:p>
            <a:pPr eaLnBrk="1" hangingPunct="1">
              <a:lnSpc>
                <a:spcPct val="125000"/>
              </a:lnSpc>
            </a:pPr>
            <a:r>
              <a:rPr kumimoji="0" lang="zh-CN" altLang="en-US" dirty="0"/>
              <a:t>从速控步骤的假定可以进一步推论，在定态时，除速控步骤之外的其它各步都近似地处于平衡状态。</a:t>
            </a:r>
          </a:p>
        </p:txBody>
      </p:sp>
      <p:graphicFrame>
        <p:nvGraphicFramePr>
          <p:cNvPr id="36866" name="Object 150">
            <a:extLst>
              <a:ext uri="{FF2B5EF4-FFF2-40B4-BE49-F238E27FC236}">
                <a16:creationId xmlns:a16="http://schemas.microsoft.com/office/drawing/2014/main" id="{B5B7F781-F82F-CC42-9528-38E618E58202}"/>
              </a:ext>
            </a:extLst>
          </p:cNvPr>
          <p:cNvGraphicFramePr>
            <a:graphicFrameLocks noGrp="1" noChangeAspect="1"/>
          </p:cNvGraphicFramePr>
          <p:nvPr>
            <p:ph/>
          </p:nvPr>
        </p:nvGraphicFramePr>
        <p:xfrm>
          <a:off x="3060700" y="836613"/>
          <a:ext cx="2951163" cy="530225"/>
        </p:xfrm>
        <a:graphic>
          <a:graphicData uri="http://schemas.openxmlformats.org/presentationml/2006/ole">
            <mc:AlternateContent xmlns:mc="http://schemas.openxmlformats.org/markup-compatibility/2006">
              <mc:Choice xmlns:v="urn:schemas-microsoft-com:vml" Requires="v">
                <p:oleObj spid="_x0000_s111633" name="公式" r:id="rId3" imgW="26035000" imgH="4686300" progId="Equation.3">
                  <p:embed/>
                </p:oleObj>
              </mc:Choice>
              <mc:Fallback>
                <p:oleObj name="公式" r:id="rId3" imgW="26035000" imgH="4686300" progId="Equation.3">
                  <p:embed/>
                  <p:pic>
                    <p:nvPicPr>
                      <p:cNvPr id="36866" name="Object 150">
                        <a:extLst>
                          <a:ext uri="{FF2B5EF4-FFF2-40B4-BE49-F238E27FC236}">
                            <a16:creationId xmlns:a16="http://schemas.microsoft.com/office/drawing/2014/main" id="{B5B7F781-F82F-CC42-9528-38E618E58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836613"/>
                        <a:ext cx="2951163"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6867" name="Line 152">
            <a:extLst>
              <a:ext uri="{FF2B5EF4-FFF2-40B4-BE49-F238E27FC236}">
                <a16:creationId xmlns:a16="http://schemas.microsoft.com/office/drawing/2014/main" id="{4FDD9063-A7F4-384B-9A57-46D35C5467A2}"/>
              </a:ext>
            </a:extLst>
          </p:cNvPr>
          <p:cNvSpPr>
            <a:spLocks noChangeShapeType="1"/>
          </p:cNvSpPr>
          <p:nvPr/>
        </p:nvSpPr>
        <p:spPr bwMode="auto">
          <a:xfrm flipV="1">
            <a:off x="3635375" y="1268413"/>
            <a:ext cx="217488"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868" name="Line 153">
            <a:extLst>
              <a:ext uri="{FF2B5EF4-FFF2-40B4-BE49-F238E27FC236}">
                <a16:creationId xmlns:a16="http://schemas.microsoft.com/office/drawing/2014/main" id="{DEC84246-26EE-9A41-8100-B2D2C07FAABB}"/>
              </a:ext>
            </a:extLst>
          </p:cNvPr>
          <p:cNvSpPr>
            <a:spLocks noChangeShapeType="1"/>
          </p:cNvSpPr>
          <p:nvPr/>
        </p:nvSpPr>
        <p:spPr bwMode="auto">
          <a:xfrm flipH="1" flipV="1">
            <a:off x="5076825" y="1268413"/>
            <a:ext cx="71438"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869" name="Text Box 154">
            <a:extLst>
              <a:ext uri="{FF2B5EF4-FFF2-40B4-BE49-F238E27FC236}">
                <a16:creationId xmlns:a16="http://schemas.microsoft.com/office/drawing/2014/main" id="{22478991-3DC5-9142-8737-B2D35AAAEECE}"/>
              </a:ext>
            </a:extLst>
          </p:cNvPr>
          <p:cNvSpPr txBox="1">
            <a:spLocks noChangeArrowheads="1"/>
          </p:cNvSpPr>
          <p:nvPr/>
        </p:nvSpPr>
        <p:spPr bwMode="auto">
          <a:xfrm>
            <a:off x="2955925" y="1581150"/>
            <a:ext cx="14033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kumimoji="0" lang="zh-CN" altLang="en-US" b="1"/>
              <a:t>指前因子</a:t>
            </a:r>
          </a:p>
        </p:txBody>
      </p:sp>
      <p:sp>
        <p:nvSpPr>
          <p:cNvPr id="36870" name="Text Box 155">
            <a:extLst>
              <a:ext uri="{FF2B5EF4-FFF2-40B4-BE49-F238E27FC236}">
                <a16:creationId xmlns:a16="http://schemas.microsoft.com/office/drawing/2014/main" id="{8C0C1EE8-1923-D146-A30D-DD973B6390F1}"/>
              </a:ext>
            </a:extLst>
          </p:cNvPr>
          <p:cNvSpPr txBox="1">
            <a:spLocks noChangeArrowheads="1"/>
          </p:cNvSpPr>
          <p:nvPr/>
        </p:nvSpPr>
        <p:spPr bwMode="auto">
          <a:xfrm>
            <a:off x="4716463" y="1581150"/>
            <a:ext cx="1098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kumimoji="0" lang="zh-CN" altLang="en-US" b="1"/>
              <a:t>活化能</a:t>
            </a:r>
          </a:p>
        </p:txBody>
      </p:sp>
    </p:spTree>
    <p:extLst>
      <p:ext uri="{BB962C8B-B14F-4D97-AF65-F5344CB8AC3E}">
        <p14:creationId xmlns:p14="http://schemas.microsoft.com/office/powerpoint/2010/main" val="314596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187" name="Text Box 379"/>
          <p:cNvSpPr txBox="1">
            <a:spLocks noChangeArrowheads="1"/>
          </p:cNvSpPr>
          <p:nvPr/>
        </p:nvSpPr>
        <p:spPr bwMode="auto">
          <a:xfrm>
            <a:off x="414337" y="255687"/>
            <a:ext cx="84248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400" b="1" dirty="0">
                <a:solidFill>
                  <a:srgbClr val="FF0000"/>
                </a:solidFill>
              </a:rPr>
              <a:t>表面质量作用定律</a:t>
            </a:r>
          </a:p>
          <a:p>
            <a:pPr>
              <a:lnSpc>
                <a:spcPct val="150000"/>
              </a:lnSpc>
            </a:pPr>
            <a:r>
              <a:rPr lang="zh-CN" altLang="en-US" sz="2400" dirty="0"/>
              <a:t>表面质量作用定律：理想吸附层中的表面基元反应，其速率与反应物在表面上的浓度成正比，而表面浓度的冥是化学计量方程的计量系数。</a:t>
            </a:r>
          </a:p>
          <a:p>
            <a:pPr>
              <a:lnSpc>
                <a:spcPct val="150000"/>
              </a:lnSpc>
            </a:pPr>
            <a:r>
              <a:rPr lang="zh-CN" altLang="en-US" sz="2400" dirty="0"/>
              <a:t>如对反应：</a:t>
            </a:r>
          </a:p>
          <a:p>
            <a:pPr>
              <a:lnSpc>
                <a:spcPct val="150000"/>
              </a:lnSpc>
            </a:pPr>
            <a:endParaRPr lang="zh-CN" altLang="en-US" sz="2400" dirty="0"/>
          </a:p>
          <a:p>
            <a:pPr>
              <a:lnSpc>
                <a:spcPct val="150000"/>
              </a:lnSpc>
            </a:pPr>
            <a:r>
              <a:rPr lang="zh-CN" altLang="en-US" sz="2400" dirty="0"/>
              <a:t>其速率</a:t>
            </a:r>
          </a:p>
          <a:p>
            <a:pPr>
              <a:lnSpc>
                <a:spcPct val="150000"/>
              </a:lnSpc>
            </a:pPr>
            <a:endParaRPr lang="zh-CN" altLang="en-US" sz="2400" dirty="0"/>
          </a:p>
          <a:p>
            <a:pPr>
              <a:lnSpc>
                <a:spcPct val="150000"/>
              </a:lnSpc>
            </a:pPr>
            <a:r>
              <a:rPr lang="zh-CN" altLang="en-US" sz="2400" dirty="0"/>
              <a:t>吸附物种表面经常用覆盖度来代替，所以</a:t>
            </a:r>
          </a:p>
        </p:txBody>
      </p:sp>
      <p:graphicFrame>
        <p:nvGraphicFramePr>
          <p:cNvPr id="504196" name="Object 388"/>
          <p:cNvGraphicFramePr>
            <a:graphicFrameLocks noChangeAspect="1"/>
          </p:cNvGraphicFramePr>
          <p:nvPr/>
        </p:nvGraphicFramePr>
        <p:xfrm>
          <a:off x="2195513" y="2636838"/>
          <a:ext cx="2952750" cy="577850"/>
        </p:xfrm>
        <a:graphic>
          <a:graphicData uri="http://schemas.openxmlformats.org/presentationml/2006/ole">
            <mc:AlternateContent xmlns:mc="http://schemas.openxmlformats.org/markup-compatibility/2006">
              <mc:Choice xmlns:v="urn:schemas-microsoft-com:vml" Requires="v">
                <p:oleObj spid="_x0000_s119854" name="公式" r:id="rId3" imgW="1231560" imgH="241200" progId="Equation.3">
                  <p:embed/>
                </p:oleObj>
              </mc:Choice>
              <mc:Fallback>
                <p:oleObj name="公式" r:id="rId3" imgW="1231560" imgH="241200" progId="Equation.3">
                  <p:embed/>
                  <p:pic>
                    <p:nvPicPr>
                      <p:cNvPr id="504196" name="Object 3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636838"/>
                        <a:ext cx="295275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4197" name="Object 389"/>
          <p:cNvGraphicFramePr>
            <a:graphicFrameLocks noChangeAspect="1"/>
          </p:cNvGraphicFramePr>
          <p:nvPr/>
        </p:nvGraphicFramePr>
        <p:xfrm>
          <a:off x="2166938" y="3671888"/>
          <a:ext cx="1728787" cy="585787"/>
        </p:xfrm>
        <a:graphic>
          <a:graphicData uri="http://schemas.openxmlformats.org/presentationml/2006/ole">
            <mc:AlternateContent xmlns:mc="http://schemas.openxmlformats.org/markup-compatibility/2006">
              <mc:Choice xmlns:v="urn:schemas-microsoft-com:vml" Requires="v">
                <p:oleObj spid="_x0000_s119855" name="公式" r:id="rId5" imgW="749160" imgH="253800" progId="Equation.3">
                  <p:embed/>
                </p:oleObj>
              </mc:Choice>
              <mc:Fallback>
                <p:oleObj name="公式" r:id="rId5" imgW="749160" imgH="253800" progId="Equation.3">
                  <p:embed/>
                  <p:pic>
                    <p:nvPicPr>
                      <p:cNvPr id="504197" name="Object 3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938" y="3671888"/>
                        <a:ext cx="1728787"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4198" name="Object 390"/>
          <p:cNvGraphicFramePr>
            <a:graphicFrameLocks noChangeAspect="1"/>
          </p:cNvGraphicFramePr>
          <p:nvPr/>
        </p:nvGraphicFramePr>
        <p:xfrm>
          <a:off x="2166938" y="5300663"/>
          <a:ext cx="1655762" cy="573087"/>
        </p:xfrm>
        <a:graphic>
          <a:graphicData uri="http://schemas.openxmlformats.org/presentationml/2006/ole">
            <mc:AlternateContent xmlns:mc="http://schemas.openxmlformats.org/markup-compatibility/2006">
              <mc:Choice xmlns:v="urn:schemas-microsoft-com:vml" Requires="v">
                <p:oleObj spid="_x0000_s119856" name="公式" r:id="rId7" imgW="660240" imgH="228600" progId="Equation.3">
                  <p:embed/>
                </p:oleObj>
              </mc:Choice>
              <mc:Fallback>
                <p:oleObj name="公式" r:id="rId7" imgW="660240" imgH="228600" progId="Equation.3">
                  <p:embed/>
                  <p:pic>
                    <p:nvPicPr>
                      <p:cNvPr id="504198" name="Object 3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938" y="5300663"/>
                        <a:ext cx="1655762"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8515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04800" y="381000"/>
            <a:ext cx="8534400" cy="457200"/>
          </a:xfrm>
        </p:spPr>
        <p:txBody>
          <a:bodyPr>
            <a:normAutofit fontScale="90000"/>
          </a:bodyPr>
          <a:lstStyle/>
          <a:p>
            <a:r>
              <a:rPr lang="en-US" altLang="zh-CN" sz="3500" dirty="0">
                <a:ea typeface="Geneva"/>
              </a:rPr>
              <a:t>Stochastic Lattice Dynamics </a:t>
            </a:r>
            <a:r>
              <a:rPr lang="en-US" altLang="zh-CN" sz="3500" dirty="0">
                <a:ea typeface="Geneva"/>
                <a:sym typeface="Symbol" pitchFamily="18" charset="2"/>
              </a:rPr>
              <a:t></a:t>
            </a:r>
            <a:r>
              <a:rPr lang="en-US" altLang="zh-CN" sz="3500" dirty="0">
                <a:ea typeface="Geneva"/>
              </a:rPr>
              <a:t> Mean Field</a:t>
            </a:r>
          </a:p>
        </p:txBody>
      </p:sp>
      <p:sp>
        <p:nvSpPr>
          <p:cNvPr id="2662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Geneva"/>
                <a:cs typeface="Geneva"/>
              </a:defRPr>
            </a:lvl1pPr>
            <a:lvl2pPr marL="742950" indent="-285750" eaLnBrk="0" hangingPunct="0">
              <a:defRPr>
                <a:solidFill>
                  <a:schemeClr val="tx1"/>
                </a:solidFill>
                <a:latin typeface="Arial" pitchFamily="34" charset="0"/>
                <a:ea typeface="Geneva"/>
                <a:cs typeface="Geneva"/>
              </a:defRPr>
            </a:lvl2pPr>
            <a:lvl3pPr marL="1143000" indent="-228600" eaLnBrk="0" hangingPunct="0">
              <a:defRPr>
                <a:solidFill>
                  <a:schemeClr val="tx1"/>
                </a:solidFill>
                <a:latin typeface="Arial" pitchFamily="34" charset="0"/>
                <a:ea typeface="Geneva"/>
                <a:cs typeface="Geneva"/>
              </a:defRPr>
            </a:lvl3pPr>
            <a:lvl4pPr marL="1600200" indent="-228600" eaLnBrk="0" hangingPunct="0">
              <a:defRPr>
                <a:solidFill>
                  <a:schemeClr val="tx1"/>
                </a:solidFill>
                <a:latin typeface="Arial" pitchFamily="34" charset="0"/>
                <a:ea typeface="Geneva"/>
                <a:cs typeface="Geneva"/>
              </a:defRPr>
            </a:lvl4pPr>
            <a:lvl5pPr marL="2057400" indent="-228600" eaLnBrk="0" hangingPunct="0">
              <a:defRPr>
                <a:solidFill>
                  <a:schemeClr val="tx1"/>
                </a:solidFill>
                <a:latin typeface="Arial"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itchFamily="34" charset="0"/>
                <a:ea typeface="Geneva"/>
                <a:cs typeface="Geneva"/>
              </a:defRPr>
            </a:lvl9pPr>
          </a:lstStyle>
          <a:p>
            <a:pPr eaLnBrk="1" hangingPunct="1"/>
            <a:fld id="{3CE107AD-FC63-4F40-B095-C1E8B0085EA6}" type="slidenum">
              <a:rPr lang="en-US" altLang="zh-CN">
                <a:solidFill>
                  <a:schemeClr val="bg1"/>
                </a:solidFill>
                <a:latin typeface="Helvetica Neue"/>
              </a:rPr>
              <a:pPr eaLnBrk="1" hangingPunct="1"/>
              <a:t>12</a:t>
            </a:fld>
            <a:endParaRPr lang="en-US" altLang="zh-CN">
              <a:solidFill>
                <a:schemeClr val="bg1"/>
              </a:solidFill>
              <a:latin typeface="Helvetica Neue"/>
            </a:endParaRPr>
          </a:p>
        </p:txBody>
      </p:sp>
      <p:sp>
        <p:nvSpPr>
          <p:cNvPr id="26628" name="Rectangle 62"/>
          <p:cNvSpPr>
            <a:spLocks noChangeArrowheads="1"/>
          </p:cNvSpPr>
          <p:nvPr/>
        </p:nvSpPr>
        <p:spPr bwMode="auto">
          <a:xfrm>
            <a:off x="219868" y="4821089"/>
            <a:ext cx="7624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25425" indent="-225425">
              <a:lnSpc>
                <a:spcPct val="150000"/>
              </a:lnSpc>
              <a:spcBef>
                <a:spcPct val="20000"/>
              </a:spcBef>
              <a:buFont typeface="Arial" pitchFamily="34" charset="0"/>
              <a:buChar char="•"/>
            </a:pPr>
            <a:r>
              <a:rPr lang="en-US" altLang="zh-CN" sz="2600" dirty="0">
                <a:solidFill>
                  <a:srgbClr val="000000"/>
                </a:solidFill>
                <a:latin typeface="Garamond" pitchFamily="18" charset="0"/>
                <a:ea typeface="Geneva"/>
              </a:rPr>
              <a:t>Hierarchy of models showing the transition to MF limit</a:t>
            </a:r>
            <a:endParaRPr lang="en-US" altLang="zh-CN" sz="2600" b="1" dirty="0">
              <a:solidFill>
                <a:srgbClr val="000000"/>
              </a:solidFill>
              <a:latin typeface="Symbol" pitchFamily="18" charset="2"/>
              <a:ea typeface="Geneva"/>
            </a:endParaRPr>
          </a:p>
        </p:txBody>
      </p:sp>
      <p:sp>
        <p:nvSpPr>
          <p:cNvPr id="26629" name="Rectangle 5"/>
          <p:cNvSpPr>
            <a:spLocks noChangeArrowheads="1"/>
          </p:cNvSpPr>
          <p:nvPr/>
        </p:nvSpPr>
        <p:spPr bwMode="auto">
          <a:xfrm>
            <a:off x="219868" y="5513239"/>
            <a:ext cx="8890254" cy="58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25425" indent="-225425">
              <a:lnSpc>
                <a:spcPct val="150000"/>
              </a:lnSpc>
              <a:spcBef>
                <a:spcPct val="20000"/>
              </a:spcBef>
              <a:buFont typeface="Arial" pitchFamily="34" charset="0"/>
              <a:buChar char="•"/>
            </a:pPr>
            <a:r>
              <a:rPr lang="en-US" altLang="zh-CN" sz="2400" dirty="0">
                <a:solidFill>
                  <a:srgbClr val="000000"/>
                </a:solidFill>
                <a:latin typeface="Garamond" pitchFamily="18" charset="0"/>
                <a:ea typeface="Geneva"/>
              </a:rPr>
              <a:t>All three assumptions must be satisfied for MF model to be valid </a:t>
            </a:r>
            <a:endParaRPr lang="en-US" altLang="zh-CN" sz="2400" b="1" dirty="0">
              <a:solidFill>
                <a:srgbClr val="000000"/>
              </a:solidFill>
              <a:latin typeface="Symbol" pitchFamily="18" charset="2"/>
              <a:ea typeface="Geneva"/>
            </a:endParaRPr>
          </a:p>
        </p:txBody>
      </p:sp>
      <p:sp>
        <p:nvSpPr>
          <p:cNvPr id="25602" name="Text Box 2"/>
          <p:cNvSpPr txBox="1">
            <a:spLocks noChangeArrowheads="1"/>
          </p:cNvSpPr>
          <p:nvPr/>
        </p:nvSpPr>
        <p:spPr bwMode="auto">
          <a:xfrm>
            <a:off x="304800" y="3098800"/>
            <a:ext cx="1485900" cy="1016000"/>
          </a:xfrm>
          <a:prstGeom prst="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pPr algn="ctr" defTabSz="914400">
              <a:spcAft>
                <a:spcPts val="1000"/>
              </a:spcAft>
              <a:defRPr/>
            </a:pPr>
            <a:r>
              <a:rPr lang="en-US" sz="2000" dirty="0">
                <a:solidFill>
                  <a:schemeClr val="tx1"/>
                </a:solidFill>
                <a:latin typeface="Garamond" pitchFamily="18" charset="0"/>
              </a:rPr>
              <a:t>Lattice Master Equation</a:t>
            </a:r>
          </a:p>
        </p:txBody>
      </p:sp>
      <p:sp>
        <p:nvSpPr>
          <p:cNvPr id="25603" name="Text Box 3"/>
          <p:cNvSpPr txBox="1">
            <a:spLocks noChangeArrowheads="1"/>
          </p:cNvSpPr>
          <p:nvPr/>
        </p:nvSpPr>
        <p:spPr bwMode="auto">
          <a:xfrm>
            <a:off x="2546350" y="3098800"/>
            <a:ext cx="1485900" cy="1016000"/>
          </a:xfrm>
          <a:prstGeom prst="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pPr algn="ctr" defTabSz="914400">
              <a:spcAft>
                <a:spcPts val="1000"/>
              </a:spcAft>
              <a:defRPr/>
            </a:pPr>
            <a:r>
              <a:rPr lang="en-US" sz="2000" dirty="0">
                <a:solidFill>
                  <a:schemeClr val="tx1"/>
                </a:solidFill>
                <a:latin typeface="Garamond" pitchFamily="18" charset="0"/>
              </a:rPr>
              <a:t>Well-Mixed Master Equation</a:t>
            </a:r>
          </a:p>
        </p:txBody>
      </p:sp>
      <p:sp>
        <p:nvSpPr>
          <p:cNvPr id="25604" name="Text Box 4"/>
          <p:cNvSpPr txBox="1">
            <a:spLocks noChangeArrowheads="1"/>
          </p:cNvSpPr>
          <p:nvPr/>
        </p:nvSpPr>
        <p:spPr bwMode="auto">
          <a:xfrm>
            <a:off x="4789488" y="3098800"/>
            <a:ext cx="1590675" cy="1016000"/>
          </a:xfrm>
          <a:prstGeom prst="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pPr algn="ctr" defTabSz="914400">
              <a:spcAft>
                <a:spcPts val="1000"/>
              </a:spcAft>
              <a:defRPr/>
            </a:pPr>
            <a:r>
              <a:rPr lang="en-US" sz="2000" dirty="0">
                <a:solidFill>
                  <a:schemeClr val="tx1"/>
                </a:solidFill>
                <a:latin typeface="Garamond" pitchFamily="18" charset="0"/>
              </a:rPr>
              <a:t>Limiting Deterministic Model</a:t>
            </a:r>
          </a:p>
        </p:txBody>
      </p:sp>
      <p:sp>
        <p:nvSpPr>
          <p:cNvPr id="25605" name="Text Box 5"/>
          <p:cNvSpPr txBox="1">
            <a:spLocks noChangeArrowheads="1"/>
          </p:cNvSpPr>
          <p:nvPr/>
        </p:nvSpPr>
        <p:spPr bwMode="auto">
          <a:xfrm>
            <a:off x="7135813" y="3252788"/>
            <a:ext cx="1485900" cy="708025"/>
          </a:xfrm>
          <a:prstGeom prst="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pPr algn="ctr" defTabSz="914400">
              <a:spcAft>
                <a:spcPts val="1000"/>
              </a:spcAft>
              <a:defRPr/>
            </a:pPr>
            <a:r>
              <a:rPr lang="en-US" sz="2000" dirty="0">
                <a:solidFill>
                  <a:schemeClr val="tx1"/>
                </a:solidFill>
                <a:latin typeface="Garamond" pitchFamily="18" charset="0"/>
              </a:rPr>
              <a:t>Mean-Field </a:t>
            </a:r>
            <a:br>
              <a:rPr lang="en-US" sz="2000" dirty="0">
                <a:solidFill>
                  <a:schemeClr val="tx1"/>
                </a:solidFill>
                <a:latin typeface="Garamond" pitchFamily="18" charset="0"/>
              </a:rPr>
            </a:br>
            <a:r>
              <a:rPr lang="en-US" sz="2000" dirty="0">
                <a:solidFill>
                  <a:schemeClr val="tx1"/>
                </a:solidFill>
                <a:latin typeface="Garamond" pitchFamily="18" charset="0"/>
              </a:rPr>
              <a:t>Model</a:t>
            </a:r>
          </a:p>
        </p:txBody>
      </p:sp>
      <p:sp>
        <p:nvSpPr>
          <p:cNvPr id="26634" name="Text Box 9"/>
          <p:cNvSpPr txBox="1">
            <a:spLocks noChangeArrowheads="1"/>
          </p:cNvSpPr>
          <p:nvPr/>
        </p:nvSpPr>
        <p:spPr bwMode="auto">
          <a:xfrm>
            <a:off x="1371600" y="2286000"/>
            <a:ext cx="1562100" cy="554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Geneva"/>
                <a:cs typeface="Geneva"/>
              </a:defRPr>
            </a:lvl1pPr>
            <a:lvl2pPr marL="742950" indent="-285750" eaLnBrk="0" hangingPunct="0">
              <a:defRPr>
                <a:solidFill>
                  <a:schemeClr val="tx1"/>
                </a:solidFill>
                <a:latin typeface="Arial" pitchFamily="34" charset="0"/>
                <a:ea typeface="Geneva"/>
                <a:cs typeface="Geneva"/>
              </a:defRPr>
            </a:lvl2pPr>
            <a:lvl3pPr marL="1143000" indent="-228600" eaLnBrk="0" hangingPunct="0">
              <a:defRPr>
                <a:solidFill>
                  <a:schemeClr val="tx1"/>
                </a:solidFill>
                <a:latin typeface="Arial" pitchFamily="34" charset="0"/>
                <a:ea typeface="Geneva"/>
                <a:cs typeface="Geneva"/>
              </a:defRPr>
            </a:lvl3pPr>
            <a:lvl4pPr marL="1600200" indent="-228600" eaLnBrk="0" hangingPunct="0">
              <a:defRPr>
                <a:solidFill>
                  <a:schemeClr val="tx1"/>
                </a:solidFill>
                <a:latin typeface="Arial" pitchFamily="34" charset="0"/>
                <a:ea typeface="Geneva"/>
                <a:cs typeface="Geneva"/>
              </a:defRPr>
            </a:lvl4pPr>
            <a:lvl5pPr marL="2057400" indent="-228600" eaLnBrk="0" hangingPunct="0">
              <a:defRPr>
                <a:solidFill>
                  <a:schemeClr val="tx1"/>
                </a:solidFill>
                <a:latin typeface="Arial" pitchFamily="34" charset="0"/>
                <a:ea typeface="Geneva"/>
                <a:cs typeface="Geneva"/>
              </a:defRPr>
            </a:lvl5pPr>
            <a:lvl6pPr marL="2514600" indent="-228600" eaLnBrk="0" fontAlgn="base" hangingPunct="0">
              <a:spcBef>
                <a:spcPct val="0"/>
              </a:spcBef>
              <a:spcAft>
                <a:spcPct val="0"/>
              </a:spcAft>
              <a:defRPr>
                <a:solidFill>
                  <a:schemeClr val="tx1"/>
                </a:solidFill>
                <a:latin typeface="Arial" pitchFamily="34" charset="0"/>
                <a:ea typeface="Geneva"/>
                <a:cs typeface="Geneva"/>
              </a:defRPr>
            </a:lvl6pPr>
            <a:lvl7pPr marL="2971800" indent="-228600" eaLnBrk="0" fontAlgn="base" hangingPunct="0">
              <a:spcBef>
                <a:spcPct val="0"/>
              </a:spcBef>
              <a:spcAft>
                <a:spcPct val="0"/>
              </a:spcAft>
              <a:defRPr>
                <a:solidFill>
                  <a:schemeClr val="tx1"/>
                </a:solidFill>
                <a:latin typeface="Arial" pitchFamily="34" charset="0"/>
                <a:ea typeface="Geneva"/>
                <a:cs typeface="Geneva"/>
              </a:defRPr>
            </a:lvl7pPr>
            <a:lvl8pPr marL="3429000" indent="-228600" eaLnBrk="0" fontAlgn="base" hangingPunct="0">
              <a:spcBef>
                <a:spcPct val="0"/>
              </a:spcBef>
              <a:spcAft>
                <a:spcPct val="0"/>
              </a:spcAft>
              <a:defRPr>
                <a:solidFill>
                  <a:schemeClr val="tx1"/>
                </a:solidFill>
                <a:latin typeface="Arial" pitchFamily="34" charset="0"/>
                <a:ea typeface="Geneva"/>
                <a:cs typeface="Geneva"/>
              </a:defRPr>
            </a:lvl8pPr>
            <a:lvl9pPr marL="3886200" indent="-228600" eaLnBrk="0" fontAlgn="base" hangingPunct="0">
              <a:spcBef>
                <a:spcPct val="0"/>
              </a:spcBef>
              <a:spcAft>
                <a:spcPct val="0"/>
              </a:spcAft>
              <a:defRPr>
                <a:solidFill>
                  <a:schemeClr val="tx1"/>
                </a:solidFill>
                <a:latin typeface="Arial" pitchFamily="34" charset="0"/>
                <a:ea typeface="Geneva"/>
                <a:cs typeface="Geneva"/>
              </a:defRPr>
            </a:lvl9pPr>
          </a:lstStyle>
          <a:p>
            <a:pPr algn="ctr" defTabSz="914400" eaLnBrk="1" hangingPunct="1">
              <a:spcAft>
                <a:spcPts val="1000"/>
              </a:spcAft>
            </a:pPr>
            <a:r>
              <a:rPr lang="en-US" altLang="zh-CN">
                <a:solidFill>
                  <a:srgbClr val="0000FF"/>
                </a:solidFill>
                <a:latin typeface="Garamond" pitchFamily="18" charset="0"/>
              </a:rPr>
              <a:t>fast diffusion (k</a:t>
            </a:r>
            <a:r>
              <a:rPr lang="en-US" altLang="zh-CN" baseline="-25000">
                <a:solidFill>
                  <a:srgbClr val="0000FF"/>
                </a:solidFill>
                <a:latin typeface="Garamond" pitchFamily="18" charset="0"/>
              </a:rPr>
              <a:t>dif</a:t>
            </a:r>
            <a:r>
              <a:rPr lang="en-US" altLang="zh-CN">
                <a:solidFill>
                  <a:srgbClr val="0000FF"/>
                </a:solidFill>
                <a:latin typeface="Garamond" pitchFamily="18" charset="0"/>
              </a:rPr>
              <a:t> </a:t>
            </a:r>
            <a:r>
              <a:rPr lang="en-US" altLang="zh-CN">
                <a:solidFill>
                  <a:srgbClr val="0000FF"/>
                </a:solidFill>
                <a:latin typeface="Garamond" pitchFamily="18" charset="0"/>
                <a:sym typeface="Symbol" pitchFamily="18" charset="2"/>
              </a:rPr>
              <a:t></a:t>
            </a:r>
            <a:r>
              <a:rPr lang="en-US" altLang="zh-CN">
                <a:solidFill>
                  <a:srgbClr val="0000FF"/>
                </a:solidFill>
                <a:latin typeface="Garamond" pitchFamily="18" charset="0"/>
              </a:rPr>
              <a:t> </a:t>
            </a:r>
            <a:r>
              <a:rPr lang="en-US" altLang="zh-CN">
                <a:solidFill>
                  <a:srgbClr val="0000FF"/>
                </a:solidFill>
                <a:latin typeface="Garamond" pitchFamily="18" charset="0"/>
                <a:sym typeface="Symbol" pitchFamily="18" charset="2"/>
              </a:rPr>
              <a:t></a:t>
            </a:r>
            <a:r>
              <a:rPr lang="en-US" altLang="zh-CN">
                <a:solidFill>
                  <a:srgbClr val="0000FF"/>
                </a:solidFill>
                <a:latin typeface="Garamond" pitchFamily="18" charset="0"/>
              </a:rPr>
              <a:t>)</a:t>
            </a:r>
            <a:endParaRPr lang="en-US" altLang="zh-CN">
              <a:latin typeface="Garamond" pitchFamily="18" charset="0"/>
            </a:endParaRPr>
          </a:p>
        </p:txBody>
      </p:sp>
      <p:sp>
        <p:nvSpPr>
          <p:cNvPr id="26635" name="Text Box 10"/>
          <p:cNvSpPr txBox="1">
            <a:spLocks noChangeArrowheads="1"/>
          </p:cNvSpPr>
          <p:nvPr/>
        </p:nvSpPr>
        <p:spPr bwMode="auto">
          <a:xfrm>
            <a:off x="3784600" y="2286000"/>
            <a:ext cx="1219200" cy="554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Geneva"/>
                <a:cs typeface="Geneva"/>
              </a:defRPr>
            </a:lvl1pPr>
            <a:lvl2pPr marL="742950" indent="-285750" eaLnBrk="0" hangingPunct="0">
              <a:defRPr>
                <a:solidFill>
                  <a:schemeClr val="tx1"/>
                </a:solidFill>
                <a:latin typeface="Arial" pitchFamily="34" charset="0"/>
                <a:ea typeface="Geneva"/>
                <a:cs typeface="Geneva"/>
              </a:defRPr>
            </a:lvl2pPr>
            <a:lvl3pPr marL="1143000" indent="-228600" eaLnBrk="0" hangingPunct="0">
              <a:defRPr>
                <a:solidFill>
                  <a:schemeClr val="tx1"/>
                </a:solidFill>
                <a:latin typeface="Arial" pitchFamily="34" charset="0"/>
                <a:ea typeface="Geneva"/>
                <a:cs typeface="Geneva"/>
              </a:defRPr>
            </a:lvl3pPr>
            <a:lvl4pPr marL="1600200" indent="-228600" eaLnBrk="0" hangingPunct="0">
              <a:defRPr>
                <a:solidFill>
                  <a:schemeClr val="tx1"/>
                </a:solidFill>
                <a:latin typeface="Arial" pitchFamily="34" charset="0"/>
                <a:ea typeface="Geneva"/>
                <a:cs typeface="Geneva"/>
              </a:defRPr>
            </a:lvl4pPr>
            <a:lvl5pPr marL="2057400" indent="-228600" eaLnBrk="0" hangingPunct="0">
              <a:defRPr>
                <a:solidFill>
                  <a:schemeClr val="tx1"/>
                </a:solidFill>
                <a:latin typeface="Arial" pitchFamily="34" charset="0"/>
                <a:ea typeface="Geneva"/>
                <a:cs typeface="Geneva"/>
              </a:defRPr>
            </a:lvl5pPr>
            <a:lvl6pPr marL="2514600" indent="-228600" eaLnBrk="0" fontAlgn="base" hangingPunct="0">
              <a:spcBef>
                <a:spcPct val="0"/>
              </a:spcBef>
              <a:spcAft>
                <a:spcPct val="0"/>
              </a:spcAft>
              <a:defRPr>
                <a:solidFill>
                  <a:schemeClr val="tx1"/>
                </a:solidFill>
                <a:latin typeface="Arial" pitchFamily="34" charset="0"/>
                <a:ea typeface="Geneva"/>
                <a:cs typeface="Geneva"/>
              </a:defRPr>
            </a:lvl6pPr>
            <a:lvl7pPr marL="2971800" indent="-228600" eaLnBrk="0" fontAlgn="base" hangingPunct="0">
              <a:spcBef>
                <a:spcPct val="0"/>
              </a:spcBef>
              <a:spcAft>
                <a:spcPct val="0"/>
              </a:spcAft>
              <a:defRPr>
                <a:solidFill>
                  <a:schemeClr val="tx1"/>
                </a:solidFill>
                <a:latin typeface="Arial" pitchFamily="34" charset="0"/>
                <a:ea typeface="Geneva"/>
                <a:cs typeface="Geneva"/>
              </a:defRPr>
            </a:lvl7pPr>
            <a:lvl8pPr marL="3429000" indent="-228600" eaLnBrk="0" fontAlgn="base" hangingPunct="0">
              <a:spcBef>
                <a:spcPct val="0"/>
              </a:spcBef>
              <a:spcAft>
                <a:spcPct val="0"/>
              </a:spcAft>
              <a:defRPr>
                <a:solidFill>
                  <a:schemeClr val="tx1"/>
                </a:solidFill>
                <a:latin typeface="Arial" pitchFamily="34" charset="0"/>
                <a:ea typeface="Geneva"/>
                <a:cs typeface="Geneva"/>
              </a:defRPr>
            </a:lvl8pPr>
            <a:lvl9pPr marL="3886200" indent="-228600" eaLnBrk="0" fontAlgn="base" hangingPunct="0">
              <a:spcBef>
                <a:spcPct val="0"/>
              </a:spcBef>
              <a:spcAft>
                <a:spcPct val="0"/>
              </a:spcAft>
              <a:defRPr>
                <a:solidFill>
                  <a:schemeClr val="tx1"/>
                </a:solidFill>
                <a:latin typeface="Arial" pitchFamily="34" charset="0"/>
                <a:ea typeface="Geneva"/>
                <a:cs typeface="Geneva"/>
              </a:defRPr>
            </a:lvl9pPr>
          </a:lstStyle>
          <a:p>
            <a:pPr algn="ctr" defTabSz="914400" eaLnBrk="1" hangingPunct="1">
              <a:spcAft>
                <a:spcPts val="1000"/>
              </a:spcAft>
            </a:pPr>
            <a:r>
              <a:rPr lang="en-US" altLang="zh-CN">
                <a:solidFill>
                  <a:srgbClr val="0000FF"/>
                </a:solidFill>
                <a:latin typeface="Garamond" pitchFamily="18" charset="0"/>
              </a:rPr>
              <a:t>large lattice (N</a:t>
            </a:r>
            <a:r>
              <a:rPr lang="en-US" altLang="zh-CN" baseline="-25000">
                <a:solidFill>
                  <a:srgbClr val="0000FF"/>
                </a:solidFill>
                <a:latin typeface="Garamond" pitchFamily="18" charset="0"/>
              </a:rPr>
              <a:t>L</a:t>
            </a:r>
            <a:r>
              <a:rPr lang="en-US" altLang="zh-CN">
                <a:solidFill>
                  <a:srgbClr val="0000FF"/>
                </a:solidFill>
                <a:latin typeface="Garamond" pitchFamily="18" charset="0"/>
              </a:rPr>
              <a:t> </a:t>
            </a:r>
            <a:r>
              <a:rPr lang="en-US" altLang="zh-CN">
                <a:solidFill>
                  <a:srgbClr val="0000FF"/>
                </a:solidFill>
                <a:latin typeface="Garamond" pitchFamily="18" charset="0"/>
                <a:sym typeface="Symbol" pitchFamily="18" charset="2"/>
              </a:rPr>
              <a:t></a:t>
            </a:r>
            <a:r>
              <a:rPr lang="en-US" altLang="zh-CN">
                <a:solidFill>
                  <a:srgbClr val="0000FF"/>
                </a:solidFill>
                <a:latin typeface="Garamond" pitchFamily="18" charset="0"/>
              </a:rPr>
              <a:t> </a:t>
            </a:r>
            <a:r>
              <a:rPr lang="en-US" altLang="zh-CN">
                <a:solidFill>
                  <a:srgbClr val="0000FF"/>
                </a:solidFill>
                <a:latin typeface="Garamond" pitchFamily="18" charset="0"/>
                <a:sym typeface="Symbol" pitchFamily="18" charset="2"/>
              </a:rPr>
              <a:t></a:t>
            </a:r>
            <a:r>
              <a:rPr lang="en-US" altLang="zh-CN">
                <a:solidFill>
                  <a:srgbClr val="0000FF"/>
                </a:solidFill>
                <a:latin typeface="Garamond" pitchFamily="18" charset="0"/>
              </a:rPr>
              <a:t>)</a:t>
            </a:r>
            <a:endParaRPr lang="en-US" altLang="zh-CN">
              <a:latin typeface="Garamond" pitchFamily="18" charset="0"/>
            </a:endParaRPr>
          </a:p>
        </p:txBody>
      </p:sp>
      <p:sp>
        <p:nvSpPr>
          <p:cNvPr id="26636" name="Text Box 11"/>
          <p:cNvSpPr txBox="1">
            <a:spLocks noChangeArrowheads="1"/>
          </p:cNvSpPr>
          <p:nvPr/>
        </p:nvSpPr>
        <p:spPr bwMode="auto">
          <a:xfrm>
            <a:off x="5614988" y="2286000"/>
            <a:ext cx="2284412" cy="554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Geneva"/>
                <a:cs typeface="Geneva"/>
              </a:defRPr>
            </a:lvl1pPr>
            <a:lvl2pPr marL="742950" indent="-285750" eaLnBrk="0" hangingPunct="0">
              <a:defRPr>
                <a:solidFill>
                  <a:schemeClr val="tx1"/>
                </a:solidFill>
                <a:latin typeface="Arial" pitchFamily="34" charset="0"/>
                <a:ea typeface="Geneva"/>
                <a:cs typeface="Geneva"/>
              </a:defRPr>
            </a:lvl2pPr>
            <a:lvl3pPr marL="1143000" indent="-228600" eaLnBrk="0" hangingPunct="0">
              <a:defRPr>
                <a:solidFill>
                  <a:schemeClr val="tx1"/>
                </a:solidFill>
                <a:latin typeface="Arial" pitchFamily="34" charset="0"/>
                <a:ea typeface="Geneva"/>
                <a:cs typeface="Geneva"/>
              </a:defRPr>
            </a:lvl3pPr>
            <a:lvl4pPr marL="1600200" indent="-228600" eaLnBrk="0" hangingPunct="0">
              <a:defRPr>
                <a:solidFill>
                  <a:schemeClr val="tx1"/>
                </a:solidFill>
                <a:latin typeface="Arial" pitchFamily="34" charset="0"/>
                <a:ea typeface="Geneva"/>
                <a:cs typeface="Geneva"/>
              </a:defRPr>
            </a:lvl4pPr>
            <a:lvl5pPr marL="2057400" indent="-228600" eaLnBrk="0" hangingPunct="0">
              <a:defRPr>
                <a:solidFill>
                  <a:schemeClr val="tx1"/>
                </a:solidFill>
                <a:latin typeface="Arial" pitchFamily="34" charset="0"/>
                <a:ea typeface="Geneva"/>
                <a:cs typeface="Geneva"/>
              </a:defRPr>
            </a:lvl5pPr>
            <a:lvl6pPr marL="2514600" indent="-228600" eaLnBrk="0" fontAlgn="base" hangingPunct="0">
              <a:spcBef>
                <a:spcPct val="0"/>
              </a:spcBef>
              <a:spcAft>
                <a:spcPct val="0"/>
              </a:spcAft>
              <a:defRPr>
                <a:solidFill>
                  <a:schemeClr val="tx1"/>
                </a:solidFill>
                <a:latin typeface="Arial" pitchFamily="34" charset="0"/>
                <a:ea typeface="Geneva"/>
                <a:cs typeface="Geneva"/>
              </a:defRPr>
            </a:lvl6pPr>
            <a:lvl7pPr marL="2971800" indent="-228600" eaLnBrk="0" fontAlgn="base" hangingPunct="0">
              <a:spcBef>
                <a:spcPct val="0"/>
              </a:spcBef>
              <a:spcAft>
                <a:spcPct val="0"/>
              </a:spcAft>
              <a:defRPr>
                <a:solidFill>
                  <a:schemeClr val="tx1"/>
                </a:solidFill>
                <a:latin typeface="Arial" pitchFamily="34" charset="0"/>
                <a:ea typeface="Geneva"/>
                <a:cs typeface="Geneva"/>
              </a:defRPr>
            </a:lvl7pPr>
            <a:lvl8pPr marL="3429000" indent="-228600" eaLnBrk="0" fontAlgn="base" hangingPunct="0">
              <a:spcBef>
                <a:spcPct val="0"/>
              </a:spcBef>
              <a:spcAft>
                <a:spcPct val="0"/>
              </a:spcAft>
              <a:defRPr>
                <a:solidFill>
                  <a:schemeClr val="tx1"/>
                </a:solidFill>
                <a:latin typeface="Arial" pitchFamily="34" charset="0"/>
                <a:ea typeface="Geneva"/>
                <a:cs typeface="Geneva"/>
              </a:defRPr>
            </a:lvl8pPr>
            <a:lvl9pPr marL="3886200" indent="-228600" eaLnBrk="0" fontAlgn="base" hangingPunct="0">
              <a:spcBef>
                <a:spcPct val="0"/>
              </a:spcBef>
              <a:spcAft>
                <a:spcPct val="0"/>
              </a:spcAft>
              <a:defRPr>
                <a:solidFill>
                  <a:schemeClr val="tx1"/>
                </a:solidFill>
                <a:latin typeface="Arial" pitchFamily="34" charset="0"/>
                <a:ea typeface="Geneva"/>
                <a:cs typeface="Geneva"/>
              </a:defRPr>
            </a:lvl9pPr>
          </a:lstStyle>
          <a:p>
            <a:pPr algn="ctr" defTabSz="914400" eaLnBrk="1" hangingPunct="1">
              <a:spcAft>
                <a:spcPts val="1000"/>
              </a:spcAft>
            </a:pPr>
            <a:r>
              <a:rPr lang="en-US" altLang="zh-CN">
                <a:solidFill>
                  <a:srgbClr val="0000FF"/>
                </a:solidFill>
                <a:latin typeface="Garamond" pitchFamily="18" charset="0"/>
              </a:rPr>
              <a:t>large coordination number (</a:t>
            </a:r>
            <a:r>
              <a:rPr lang="en-US" altLang="zh-CN">
                <a:solidFill>
                  <a:srgbClr val="0000FF"/>
                </a:solidFill>
                <a:latin typeface="Symbol" pitchFamily="18" charset="2"/>
              </a:rPr>
              <a:t>n</a:t>
            </a:r>
            <a:r>
              <a:rPr lang="en-US" altLang="zh-CN" baseline="-25000">
                <a:solidFill>
                  <a:srgbClr val="0000FF"/>
                </a:solidFill>
                <a:latin typeface="Garamond" pitchFamily="18" charset="0"/>
              </a:rPr>
              <a:t>coord</a:t>
            </a:r>
            <a:r>
              <a:rPr lang="en-US" altLang="zh-CN">
                <a:solidFill>
                  <a:srgbClr val="0000FF"/>
                </a:solidFill>
                <a:latin typeface="Garamond" pitchFamily="18" charset="0"/>
              </a:rPr>
              <a:t> </a:t>
            </a:r>
            <a:r>
              <a:rPr lang="en-US" altLang="zh-CN">
                <a:solidFill>
                  <a:srgbClr val="0000FF"/>
                </a:solidFill>
                <a:latin typeface="Garamond" pitchFamily="18" charset="0"/>
                <a:sym typeface="Symbol" pitchFamily="18" charset="2"/>
              </a:rPr>
              <a:t></a:t>
            </a:r>
            <a:r>
              <a:rPr lang="en-US" altLang="zh-CN">
                <a:solidFill>
                  <a:srgbClr val="0000FF"/>
                </a:solidFill>
                <a:latin typeface="Garamond" pitchFamily="18" charset="0"/>
              </a:rPr>
              <a:t> </a:t>
            </a:r>
            <a:r>
              <a:rPr lang="en-US" altLang="zh-CN">
                <a:solidFill>
                  <a:srgbClr val="0000FF"/>
                </a:solidFill>
                <a:latin typeface="Garamond" pitchFamily="18" charset="0"/>
                <a:sym typeface="Symbol" pitchFamily="18" charset="2"/>
              </a:rPr>
              <a:t></a:t>
            </a:r>
            <a:r>
              <a:rPr lang="en-US" altLang="zh-CN">
                <a:solidFill>
                  <a:srgbClr val="0000FF"/>
                </a:solidFill>
                <a:latin typeface="Garamond" pitchFamily="18" charset="0"/>
              </a:rPr>
              <a:t>)</a:t>
            </a:r>
            <a:endParaRPr lang="en-US" altLang="zh-CN">
              <a:latin typeface="Garamond" pitchFamily="18" charset="0"/>
            </a:endParaRPr>
          </a:p>
        </p:txBody>
      </p:sp>
      <p:cxnSp>
        <p:nvCxnSpPr>
          <p:cNvPr id="18" name="Straight Arrow Connector 17"/>
          <p:cNvCxnSpPr>
            <a:stCxn id="25602" idx="3"/>
            <a:endCxn id="25603" idx="1"/>
          </p:cNvCxnSpPr>
          <p:nvPr/>
        </p:nvCxnSpPr>
        <p:spPr>
          <a:xfrm>
            <a:off x="1790700" y="3606800"/>
            <a:ext cx="755650" cy="1588"/>
          </a:xfrm>
          <a:prstGeom prst="straightConnector1">
            <a:avLst/>
          </a:prstGeom>
          <a:ln>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5603" idx="3"/>
            <a:endCxn id="25604" idx="1"/>
          </p:cNvCxnSpPr>
          <p:nvPr/>
        </p:nvCxnSpPr>
        <p:spPr>
          <a:xfrm>
            <a:off x="4032250" y="3606800"/>
            <a:ext cx="757238" cy="1588"/>
          </a:xfrm>
          <a:prstGeom prst="straightConnector1">
            <a:avLst/>
          </a:prstGeom>
          <a:ln>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5604" idx="3"/>
            <a:endCxn id="25605" idx="1"/>
          </p:cNvCxnSpPr>
          <p:nvPr/>
        </p:nvCxnSpPr>
        <p:spPr>
          <a:xfrm flipV="1">
            <a:off x="6380163" y="3606800"/>
            <a:ext cx="755650" cy="0"/>
          </a:xfrm>
          <a:prstGeom prst="straightConnector1">
            <a:avLst/>
          </a:prstGeom>
          <a:ln>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sp>
        <p:nvSpPr>
          <p:cNvPr id="26640" name="Text Box 9"/>
          <p:cNvSpPr txBox="1">
            <a:spLocks noChangeArrowheads="1"/>
          </p:cNvSpPr>
          <p:nvPr/>
        </p:nvSpPr>
        <p:spPr bwMode="auto">
          <a:xfrm>
            <a:off x="304800" y="1752600"/>
            <a:ext cx="1828800"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Geneva"/>
                <a:cs typeface="Geneva"/>
              </a:defRPr>
            </a:lvl1pPr>
            <a:lvl2pPr marL="742950" indent="-285750" eaLnBrk="0" hangingPunct="0">
              <a:defRPr>
                <a:solidFill>
                  <a:schemeClr val="tx1"/>
                </a:solidFill>
                <a:latin typeface="Arial" pitchFamily="34" charset="0"/>
                <a:ea typeface="Geneva"/>
                <a:cs typeface="Geneva"/>
              </a:defRPr>
            </a:lvl2pPr>
            <a:lvl3pPr marL="1143000" indent="-228600" eaLnBrk="0" hangingPunct="0">
              <a:defRPr>
                <a:solidFill>
                  <a:schemeClr val="tx1"/>
                </a:solidFill>
                <a:latin typeface="Arial" pitchFamily="34" charset="0"/>
                <a:ea typeface="Geneva"/>
                <a:cs typeface="Geneva"/>
              </a:defRPr>
            </a:lvl3pPr>
            <a:lvl4pPr marL="1600200" indent="-228600" eaLnBrk="0" hangingPunct="0">
              <a:defRPr>
                <a:solidFill>
                  <a:schemeClr val="tx1"/>
                </a:solidFill>
                <a:latin typeface="Arial" pitchFamily="34" charset="0"/>
                <a:ea typeface="Geneva"/>
                <a:cs typeface="Geneva"/>
              </a:defRPr>
            </a:lvl4pPr>
            <a:lvl5pPr marL="2057400" indent="-228600" eaLnBrk="0" hangingPunct="0">
              <a:defRPr>
                <a:solidFill>
                  <a:schemeClr val="tx1"/>
                </a:solidFill>
                <a:latin typeface="Arial" pitchFamily="34" charset="0"/>
                <a:ea typeface="Geneva"/>
                <a:cs typeface="Geneva"/>
              </a:defRPr>
            </a:lvl5pPr>
            <a:lvl6pPr marL="2514600" indent="-228600" eaLnBrk="0" fontAlgn="base" hangingPunct="0">
              <a:spcBef>
                <a:spcPct val="0"/>
              </a:spcBef>
              <a:spcAft>
                <a:spcPct val="0"/>
              </a:spcAft>
              <a:defRPr>
                <a:solidFill>
                  <a:schemeClr val="tx1"/>
                </a:solidFill>
                <a:latin typeface="Arial" pitchFamily="34" charset="0"/>
                <a:ea typeface="Geneva"/>
                <a:cs typeface="Geneva"/>
              </a:defRPr>
            </a:lvl6pPr>
            <a:lvl7pPr marL="2971800" indent="-228600" eaLnBrk="0" fontAlgn="base" hangingPunct="0">
              <a:spcBef>
                <a:spcPct val="0"/>
              </a:spcBef>
              <a:spcAft>
                <a:spcPct val="0"/>
              </a:spcAft>
              <a:defRPr>
                <a:solidFill>
                  <a:schemeClr val="tx1"/>
                </a:solidFill>
                <a:latin typeface="Arial" pitchFamily="34" charset="0"/>
                <a:ea typeface="Geneva"/>
                <a:cs typeface="Geneva"/>
              </a:defRPr>
            </a:lvl7pPr>
            <a:lvl8pPr marL="3429000" indent="-228600" eaLnBrk="0" fontAlgn="base" hangingPunct="0">
              <a:spcBef>
                <a:spcPct val="0"/>
              </a:spcBef>
              <a:spcAft>
                <a:spcPct val="0"/>
              </a:spcAft>
              <a:defRPr>
                <a:solidFill>
                  <a:schemeClr val="tx1"/>
                </a:solidFill>
                <a:latin typeface="Arial" pitchFamily="34" charset="0"/>
                <a:ea typeface="Geneva"/>
                <a:cs typeface="Geneva"/>
              </a:defRPr>
            </a:lvl8pPr>
            <a:lvl9pPr marL="3886200" indent="-228600" eaLnBrk="0" fontAlgn="base" hangingPunct="0">
              <a:spcBef>
                <a:spcPct val="0"/>
              </a:spcBef>
              <a:spcAft>
                <a:spcPct val="0"/>
              </a:spcAft>
              <a:defRPr>
                <a:solidFill>
                  <a:schemeClr val="tx1"/>
                </a:solidFill>
                <a:latin typeface="Arial" pitchFamily="34" charset="0"/>
                <a:ea typeface="Geneva"/>
                <a:cs typeface="Geneva"/>
              </a:defRPr>
            </a:lvl9pPr>
          </a:lstStyle>
          <a:p>
            <a:pPr algn="ctr" defTabSz="914400" eaLnBrk="1" hangingPunct="1">
              <a:spcAft>
                <a:spcPts val="1000"/>
              </a:spcAft>
            </a:pPr>
            <a:r>
              <a:rPr lang="en-US" altLang="zh-CN" sz="2400" b="1">
                <a:solidFill>
                  <a:srgbClr val="0000FF"/>
                </a:solidFill>
                <a:latin typeface="Garamond" pitchFamily="18" charset="0"/>
              </a:rPr>
              <a:t>Assumptions:</a:t>
            </a:r>
            <a:endParaRPr lang="en-US" altLang="zh-CN" sz="2400" b="1">
              <a:latin typeface="Garamond" pitchFamily="18" charset="0"/>
            </a:endParaRPr>
          </a:p>
        </p:txBody>
      </p:sp>
    </p:spTree>
    <p:extLst>
      <p:ext uri="{BB962C8B-B14F-4D97-AF65-F5344CB8AC3E}">
        <p14:creationId xmlns:p14="http://schemas.microsoft.com/office/powerpoint/2010/main" val="36481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47" name="Text Box 15">
            <a:extLst>
              <a:ext uri="{FF2B5EF4-FFF2-40B4-BE49-F238E27FC236}">
                <a16:creationId xmlns:a16="http://schemas.microsoft.com/office/drawing/2014/main" id="{9C9F2AF9-8DAF-1B43-A743-3C86D3E8D26C}"/>
              </a:ext>
            </a:extLst>
          </p:cNvPr>
          <p:cNvSpPr txBox="1">
            <a:spLocks noChangeArrowheads="1"/>
          </p:cNvSpPr>
          <p:nvPr/>
        </p:nvSpPr>
        <p:spPr bwMode="auto">
          <a:xfrm>
            <a:off x="359569" y="1772816"/>
            <a:ext cx="8424862" cy="574581"/>
          </a:xfrm>
          <a:prstGeom prst="rect">
            <a:avLst/>
          </a:prstGeom>
          <a:noFill/>
          <a:ln>
            <a:noFill/>
          </a:ln>
          <a:effectLst/>
        </p:spPr>
        <p:txBody>
          <a:bodyPr>
            <a:spAutoFit/>
          </a:bodyPr>
          <a:lstStyle/>
          <a:p>
            <a:pPr eaLnBrk="1" hangingPunct="1">
              <a:lnSpc>
                <a:spcPct val="150000"/>
              </a:lnSpc>
              <a:defRPr/>
            </a:pPr>
            <a:r>
              <a:rPr lang="zh-CN" altLang="en-US" sz="2400" u="sng" dirty="0">
                <a:solidFill>
                  <a:srgbClr val="000099"/>
                </a:solidFill>
                <a:effectLst>
                  <a:outerShdw blurRad="38100" dist="38100" dir="2700000" algn="tl">
                    <a:srgbClr val="DDDDDD"/>
                  </a:outerShdw>
                </a:effectLst>
                <a:latin typeface="Arial" charset="0"/>
                <a:ea typeface="宋体" charset="0"/>
              </a:rPr>
              <a:t>二、机理模型法建立速率方程</a:t>
            </a:r>
          </a:p>
        </p:txBody>
      </p:sp>
      <p:sp>
        <p:nvSpPr>
          <p:cNvPr id="38914" name="Text Box 16">
            <a:extLst>
              <a:ext uri="{FF2B5EF4-FFF2-40B4-BE49-F238E27FC236}">
                <a16:creationId xmlns:a16="http://schemas.microsoft.com/office/drawing/2014/main" id="{AC9274CE-C1F7-7440-BB2F-2697EB902EE5}"/>
              </a:ext>
            </a:extLst>
          </p:cNvPr>
          <p:cNvSpPr txBox="1">
            <a:spLocks noChangeArrowheads="1"/>
          </p:cNvSpPr>
          <p:nvPr/>
        </p:nvSpPr>
        <p:spPr bwMode="auto">
          <a:xfrm>
            <a:off x="854026" y="2315741"/>
            <a:ext cx="7776864" cy="292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kumimoji="0" lang="zh-CN" altLang="en-US" b="1" dirty="0">
                <a:solidFill>
                  <a:srgbClr val="FF0000"/>
                </a:solidFill>
              </a:rPr>
              <a:t>机理速率方程</a:t>
            </a:r>
            <a:r>
              <a:rPr kumimoji="0" lang="zh-CN" altLang="en-US" dirty="0"/>
              <a:t>：假定一个机理，借助于吸附、脱附、以及表面反应的规律推导出的速率方程。分两种情况：</a:t>
            </a:r>
            <a:endParaRPr kumimoji="0" lang="en-US" altLang="zh-CN" dirty="0"/>
          </a:p>
          <a:p>
            <a:pPr marL="738900" indent="-342900" algn="just" eaLnBrk="1" hangingPunct="1">
              <a:lnSpc>
                <a:spcPct val="200000"/>
              </a:lnSpc>
              <a:buSzPct val="80000"/>
              <a:buFont typeface="Wingdings" pitchFamily="2" charset="2"/>
              <a:buChar char="u"/>
            </a:pPr>
            <a:r>
              <a:rPr kumimoji="0" lang="zh-CN" altLang="en-US" dirty="0"/>
              <a:t>理想吸附模型的速率方程；</a:t>
            </a:r>
            <a:endParaRPr kumimoji="0" lang="en-US" altLang="zh-CN" dirty="0"/>
          </a:p>
          <a:p>
            <a:pPr marL="738900" indent="-342900" algn="just" eaLnBrk="1" hangingPunct="1">
              <a:lnSpc>
                <a:spcPct val="200000"/>
              </a:lnSpc>
              <a:buSzPct val="80000"/>
              <a:buFont typeface="Wingdings" pitchFamily="2" charset="2"/>
              <a:buChar char="u"/>
            </a:pPr>
            <a:r>
              <a:rPr kumimoji="0" lang="zh-CN" altLang="en-US" dirty="0"/>
              <a:t>实际吸附模型的速率方程。</a:t>
            </a:r>
            <a:endParaRPr kumimoji="0" lang="en-US" altLang="zh-CN" dirty="0"/>
          </a:p>
        </p:txBody>
      </p:sp>
      <p:sp>
        <p:nvSpPr>
          <p:cNvPr id="2" name="矩形 1">
            <a:extLst>
              <a:ext uri="{FF2B5EF4-FFF2-40B4-BE49-F238E27FC236}">
                <a16:creationId xmlns:a16="http://schemas.microsoft.com/office/drawing/2014/main" id="{C1E0FC8B-FBB8-8E49-B789-F128739D1F9C}"/>
              </a:ext>
            </a:extLst>
          </p:cNvPr>
          <p:cNvSpPr/>
          <p:nvPr/>
        </p:nvSpPr>
        <p:spPr>
          <a:xfrm>
            <a:off x="971600" y="598312"/>
            <a:ext cx="6984776" cy="707630"/>
          </a:xfrm>
          <a:prstGeom prst="rect">
            <a:avLst/>
          </a:prstGeom>
        </p:spPr>
        <p:txBody>
          <a:bodyPr wrap="square">
            <a:spAutoFit/>
          </a:bodyPr>
          <a:lstStyle/>
          <a:p>
            <a:pPr lvl="0">
              <a:lnSpc>
                <a:spcPct val="200000"/>
              </a:lnSpc>
            </a:pPr>
            <a:r>
              <a:rPr lang="zh-CN" altLang="en-US" sz="2400" dirty="0">
                <a:solidFill>
                  <a:srgbClr val="000000"/>
                </a:solidFill>
              </a:rPr>
              <a:t>获取速率方程的方法：</a:t>
            </a:r>
            <a:r>
              <a:rPr lang="zh-CN" altLang="en-US" sz="2400" dirty="0">
                <a:solidFill>
                  <a:srgbClr val="FF0000"/>
                </a:solidFill>
              </a:rPr>
              <a:t>机理模型法</a:t>
            </a:r>
            <a:r>
              <a:rPr lang="zh-CN" altLang="en-US" sz="2400" dirty="0">
                <a:solidFill>
                  <a:srgbClr val="000000"/>
                </a:solidFill>
              </a:rPr>
              <a:t>和</a:t>
            </a:r>
            <a:r>
              <a:rPr lang="zh-CN" altLang="en-US" sz="2400" dirty="0">
                <a:solidFill>
                  <a:srgbClr val="FF0000"/>
                </a:solidFill>
              </a:rPr>
              <a:t>经验模型法</a:t>
            </a:r>
            <a:r>
              <a:rPr lang="zh-CN" altLang="en-US" sz="2400" dirty="0">
                <a:solidFill>
                  <a:srgbClr val="000000"/>
                </a:solidFill>
              </a:rPr>
              <a:t>。</a:t>
            </a:r>
            <a:endParaRPr lang="en-US" altLang="zh-CN" sz="2400" dirty="0">
              <a:solidFill>
                <a:srgbClr val="000000"/>
              </a:solidFill>
            </a:endParaRPr>
          </a:p>
        </p:txBody>
      </p:sp>
    </p:spTree>
    <p:extLst>
      <p:ext uri="{BB962C8B-B14F-4D97-AF65-F5344CB8AC3E}">
        <p14:creationId xmlns:p14="http://schemas.microsoft.com/office/powerpoint/2010/main" val="165892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33" name="Text Box 21">
            <a:extLst>
              <a:ext uri="{FF2B5EF4-FFF2-40B4-BE49-F238E27FC236}">
                <a16:creationId xmlns:a16="http://schemas.microsoft.com/office/drawing/2014/main" id="{D4837C57-4356-B645-B8DB-30A4FEB1FF63}"/>
              </a:ext>
            </a:extLst>
          </p:cNvPr>
          <p:cNvSpPr txBox="1">
            <a:spLocks noChangeArrowheads="1"/>
          </p:cNvSpPr>
          <p:nvPr/>
        </p:nvSpPr>
        <p:spPr bwMode="auto">
          <a:xfrm>
            <a:off x="179388" y="307975"/>
            <a:ext cx="8424862" cy="457200"/>
          </a:xfrm>
          <a:prstGeom prst="rect">
            <a:avLst/>
          </a:prstGeom>
          <a:noFill/>
          <a:ln>
            <a:noFill/>
          </a:ln>
          <a:effectLst/>
        </p:spPr>
        <p:txBody>
          <a:bodyPr>
            <a:spAutoFit/>
          </a:bodyPr>
          <a:lstStyle>
            <a:lvl1pPr>
              <a:defRPr kumimoji="1" sz="3200">
                <a:solidFill>
                  <a:schemeClr val="tx1"/>
                </a:solidFill>
                <a:latin typeface="Arial" charset="0"/>
                <a:ea typeface="宋体" charset="0"/>
                <a:cs typeface="宋体" charset="0"/>
              </a:defRPr>
            </a:lvl1pPr>
            <a:lvl2pPr>
              <a:defRPr kumimoji="1" sz="2800">
                <a:solidFill>
                  <a:schemeClr val="tx1"/>
                </a:solidFill>
                <a:latin typeface="Arial" charset="0"/>
                <a:ea typeface="宋体" charset="0"/>
              </a:defRPr>
            </a:lvl2pPr>
            <a:lvl3pPr>
              <a:defRPr kumimoji="1" sz="2400">
                <a:solidFill>
                  <a:schemeClr val="tx1"/>
                </a:solidFill>
                <a:latin typeface="Arial" charset="0"/>
                <a:ea typeface="宋体" charset="0"/>
              </a:defRPr>
            </a:lvl3pPr>
            <a:lvl4pPr>
              <a:defRPr kumimoji="1" sz="2000">
                <a:solidFill>
                  <a:schemeClr val="tx1"/>
                </a:solidFill>
                <a:latin typeface="Arial" charset="0"/>
                <a:ea typeface="宋体" charset="0"/>
              </a:defRPr>
            </a:lvl4pPr>
            <a:lvl5pPr>
              <a:defRPr kumimoji="1" sz="2000">
                <a:solidFill>
                  <a:schemeClr val="tx1"/>
                </a:solidFill>
                <a:latin typeface="Arial" charset="0"/>
                <a:ea typeface="宋体" charset="0"/>
              </a:defRPr>
            </a:lvl5pPr>
            <a:lvl6pPr eaLnBrk="0" hangingPunct="0">
              <a:defRPr kumimoji="1" sz="2000">
                <a:solidFill>
                  <a:schemeClr val="tx1"/>
                </a:solidFill>
                <a:latin typeface="Arial" charset="0"/>
                <a:ea typeface="宋体" charset="0"/>
              </a:defRPr>
            </a:lvl6pPr>
            <a:lvl7pPr eaLnBrk="0" hangingPunct="0">
              <a:defRPr kumimoji="1" sz="2000">
                <a:solidFill>
                  <a:schemeClr val="tx1"/>
                </a:solidFill>
                <a:latin typeface="Arial" charset="0"/>
                <a:ea typeface="宋体" charset="0"/>
              </a:defRPr>
            </a:lvl7pPr>
            <a:lvl8pPr eaLnBrk="0" hangingPunct="0">
              <a:defRPr kumimoji="1" sz="2000">
                <a:solidFill>
                  <a:schemeClr val="tx1"/>
                </a:solidFill>
                <a:latin typeface="Arial" charset="0"/>
                <a:ea typeface="宋体" charset="0"/>
              </a:defRPr>
            </a:lvl8pPr>
            <a:lvl9pPr eaLnBrk="0" hangingPunct="0">
              <a:defRPr kumimoji="1" sz="2000">
                <a:solidFill>
                  <a:schemeClr val="tx1"/>
                </a:solidFill>
                <a:latin typeface="Arial" charset="0"/>
                <a:ea typeface="宋体" charset="0"/>
              </a:defRPr>
            </a:lvl9pPr>
          </a:lstStyle>
          <a:p>
            <a:pPr eaLnBrk="1" hangingPunct="1">
              <a:defRPr/>
            </a:pPr>
            <a:r>
              <a:rPr kumimoji="0" lang="zh-CN" altLang="en-US" sz="2400" b="1" u="sng" dirty="0">
                <a:solidFill>
                  <a:srgbClr val="000099"/>
                </a:solidFill>
                <a:effectLst>
                  <a:outerShdw blurRad="38100" dist="38100" dir="2700000" algn="tl">
                    <a:srgbClr val="DDDDDD"/>
                  </a:outerShdw>
                </a:effectLst>
              </a:rPr>
              <a:t>三、经验模型法建立速率方程</a:t>
            </a:r>
          </a:p>
        </p:txBody>
      </p:sp>
      <p:sp>
        <p:nvSpPr>
          <p:cNvPr id="58370" name="Text Box 22">
            <a:extLst>
              <a:ext uri="{FF2B5EF4-FFF2-40B4-BE49-F238E27FC236}">
                <a16:creationId xmlns:a16="http://schemas.microsoft.com/office/drawing/2014/main" id="{02A3EC87-F14E-0A44-8D89-DECE1959CDDF}"/>
              </a:ext>
            </a:extLst>
          </p:cNvPr>
          <p:cNvSpPr txBox="1">
            <a:spLocks noChangeArrowheads="1"/>
          </p:cNvSpPr>
          <p:nvPr/>
        </p:nvSpPr>
        <p:spPr bwMode="auto">
          <a:xfrm>
            <a:off x="755898" y="1340768"/>
            <a:ext cx="7416502"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0" lang="zh-CN" altLang="en-US" dirty="0"/>
              <a:t>直接用某种函数去表达动力学数据，建立速率方程。最常选用的函数是幂函数，</a:t>
            </a:r>
            <a:endParaRPr kumimoji="0" lang="en-US" altLang="zh-CN" dirty="0"/>
          </a:p>
          <a:p>
            <a:pPr eaLnBrk="1" hangingPunct="1">
              <a:lnSpc>
                <a:spcPct val="125000"/>
              </a:lnSpc>
            </a:pPr>
            <a:r>
              <a:rPr kumimoji="0" lang="zh-CN" altLang="en-US" dirty="0"/>
              <a:t>对不可逆反应：</a:t>
            </a:r>
            <a:endParaRPr kumimoji="0" lang="en-US" altLang="zh-CN" dirty="0"/>
          </a:p>
          <a:p>
            <a:pPr eaLnBrk="1" hangingPunct="1">
              <a:lnSpc>
                <a:spcPct val="125000"/>
              </a:lnSpc>
            </a:pPr>
            <a:endParaRPr kumimoji="0" lang="en-US" altLang="zh-CN" dirty="0"/>
          </a:p>
          <a:p>
            <a:pPr eaLnBrk="1" hangingPunct="1">
              <a:lnSpc>
                <a:spcPct val="125000"/>
              </a:lnSpc>
            </a:pPr>
            <a:r>
              <a:rPr kumimoji="0" lang="zh-CN" altLang="en-US" dirty="0"/>
              <a:t>对可逆反应：</a:t>
            </a:r>
            <a:endParaRPr kumimoji="0" lang="en-US" altLang="zh-CN" dirty="0"/>
          </a:p>
          <a:p>
            <a:pPr eaLnBrk="1" hangingPunct="1">
              <a:lnSpc>
                <a:spcPct val="125000"/>
              </a:lnSpc>
            </a:pPr>
            <a:endParaRPr kumimoji="0" lang="en-US" altLang="zh-CN" dirty="0"/>
          </a:p>
          <a:p>
            <a:pPr eaLnBrk="1" hangingPunct="1">
              <a:lnSpc>
                <a:spcPct val="125000"/>
              </a:lnSpc>
            </a:pPr>
            <a:r>
              <a:rPr kumimoji="0" lang="zh-CN" altLang="en-US" dirty="0"/>
              <a:t>参数确定方法：尝试法、孤立法、线性回归法。</a:t>
            </a:r>
          </a:p>
        </p:txBody>
      </p:sp>
      <p:graphicFrame>
        <p:nvGraphicFramePr>
          <p:cNvPr id="58371" name="Object 23">
            <a:extLst>
              <a:ext uri="{FF2B5EF4-FFF2-40B4-BE49-F238E27FC236}">
                <a16:creationId xmlns:a16="http://schemas.microsoft.com/office/drawing/2014/main" id="{DC0CA555-D535-FC42-A958-E330B8239339}"/>
              </a:ext>
            </a:extLst>
          </p:cNvPr>
          <p:cNvGraphicFramePr>
            <a:graphicFrameLocks noChangeAspect="1"/>
          </p:cNvGraphicFramePr>
          <p:nvPr>
            <p:extLst>
              <p:ext uri="{D42A27DB-BD31-4B8C-83A1-F6EECF244321}">
                <p14:modId xmlns:p14="http://schemas.microsoft.com/office/powerpoint/2010/main" val="2532466997"/>
              </p:ext>
            </p:extLst>
          </p:nvPr>
        </p:nvGraphicFramePr>
        <p:xfrm>
          <a:off x="3132385" y="2277393"/>
          <a:ext cx="1727200" cy="790575"/>
        </p:xfrm>
        <a:graphic>
          <a:graphicData uri="http://schemas.openxmlformats.org/presentationml/2006/ole">
            <mc:AlternateContent xmlns:mc="http://schemas.openxmlformats.org/markup-compatibility/2006">
              <mc:Choice xmlns:v="urn:schemas-microsoft-com:vml" Requires="v">
                <p:oleObj spid="_x0000_s114721" name="公式" r:id="rId3" imgW="17259300" imgH="7899400" progId="Equation.3">
                  <p:embed/>
                </p:oleObj>
              </mc:Choice>
              <mc:Fallback>
                <p:oleObj name="公式" r:id="rId3" imgW="17259300" imgH="7899400" progId="Equation.3">
                  <p:embed/>
                  <p:pic>
                    <p:nvPicPr>
                      <p:cNvPr id="58371" name="Object 23">
                        <a:extLst>
                          <a:ext uri="{FF2B5EF4-FFF2-40B4-BE49-F238E27FC236}">
                            <a16:creationId xmlns:a16="http://schemas.microsoft.com/office/drawing/2014/main" id="{DC0CA555-D535-FC42-A958-E330B8239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385" y="2277393"/>
                        <a:ext cx="172720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8372" name="Object 24">
            <a:extLst>
              <a:ext uri="{FF2B5EF4-FFF2-40B4-BE49-F238E27FC236}">
                <a16:creationId xmlns:a16="http://schemas.microsoft.com/office/drawing/2014/main" id="{8763D7D5-0BCC-0F41-8BBE-58DCC7F1EAA2}"/>
              </a:ext>
            </a:extLst>
          </p:cNvPr>
          <p:cNvGraphicFramePr>
            <a:graphicFrameLocks noChangeAspect="1"/>
          </p:cNvGraphicFramePr>
          <p:nvPr>
            <p:extLst>
              <p:ext uri="{D42A27DB-BD31-4B8C-83A1-F6EECF244321}">
                <p14:modId xmlns:p14="http://schemas.microsoft.com/office/powerpoint/2010/main" val="2136188200"/>
              </p:ext>
            </p:extLst>
          </p:nvPr>
        </p:nvGraphicFramePr>
        <p:xfrm>
          <a:off x="3048247" y="3215605"/>
          <a:ext cx="3395663" cy="790575"/>
        </p:xfrm>
        <a:graphic>
          <a:graphicData uri="http://schemas.openxmlformats.org/presentationml/2006/ole">
            <mc:AlternateContent xmlns:mc="http://schemas.openxmlformats.org/markup-compatibility/2006">
              <mc:Choice xmlns:v="urn:schemas-microsoft-com:vml" Requires="v">
                <p:oleObj spid="_x0000_s114722" name="公式" r:id="rId5" imgW="33934400" imgH="7899400" progId="Equation.3">
                  <p:embed/>
                </p:oleObj>
              </mc:Choice>
              <mc:Fallback>
                <p:oleObj name="公式" r:id="rId5" imgW="33934400" imgH="7899400" progId="Equation.3">
                  <p:embed/>
                  <p:pic>
                    <p:nvPicPr>
                      <p:cNvPr id="58372" name="Object 24">
                        <a:extLst>
                          <a:ext uri="{FF2B5EF4-FFF2-40B4-BE49-F238E27FC236}">
                            <a16:creationId xmlns:a16="http://schemas.microsoft.com/office/drawing/2014/main" id="{8763D7D5-0BCC-0F41-8BBE-58DCC7F1EA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247" y="3215605"/>
                        <a:ext cx="3395663"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9784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7" name="Text Box 5"/>
          <p:cNvSpPr txBox="1">
            <a:spLocks noChangeArrowheads="1"/>
          </p:cNvSpPr>
          <p:nvPr/>
        </p:nvSpPr>
        <p:spPr bwMode="auto">
          <a:xfrm>
            <a:off x="334963" y="1067812"/>
            <a:ext cx="87328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pPr>
            <a:r>
              <a:rPr lang="zh-CN" altLang="en-US" sz="2400" u="sng" dirty="0">
                <a:sym typeface="Symbol" panose="05050102010706020507" pitchFamily="18" charset="2"/>
              </a:rPr>
              <a:t>处理模型</a:t>
            </a:r>
            <a:r>
              <a:rPr lang="zh-CN" altLang="en-US" sz="2400" dirty="0">
                <a:sym typeface="Symbol" panose="05050102010706020507" pitchFamily="18" charset="2"/>
              </a:rPr>
              <a:t>：在催化反应的连续系列中，如各步骤速率相近和远离平衡的情况下，没有速控步骤。</a:t>
            </a:r>
          </a:p>
          <a:p>
            <a:pPr>
              <a:lnSpc>
                <a:spcPct val="100000"/>
              </a:lnSpc>
            </a:pPr>
            <a:r>
              <a:rPr lang="zh-CN" altLang="en-US" sz="2400" u="sng" dirty="0">
                <a:sym typeface="Symbol" panose="05050102010706020507" pitchFamily="18" charset="2"/>
              </a:rPr>
              <a:t>稳态近似</a:t>
            </a:r>
            <a:r>
              <a:rPr lang="zh-CN" altLang="en-US" sz="2400" dirty="0">
                <a:sym typeface="Symbol" panose="05050102010706020507" pitchFamily="18" charset="2"/>
              </a:rPr>
              <a:t>：假定个步骤速率相近，从而中间物种浓度在较长时间内恒定，即：</a:t>
            </a:r>
          </a:p>
          <a:p>
            <a:pPr>
              <a:lnSpc>
                <a:spcPct val="100000"/>
              </a:lnSpc>
            </a:pPr>
            <a:endParaRPr lang="zh-CN" altLang="en-US" sz="2400" dirty="0">
              <a:sym typeface="Symbol" panose="05050102010706020507" pitchFamily="18" charset="2"/>
            </a:endParaRPr>
          </a:p>
          <a:p>
            <a:pPr>
              <a:lnSpc>
                <a:spcPct val="100000"/>
              </a:lnSpc>
            </a:pPr>
            <a:endParaRPr lang="zh-CN" altLang="en-US" sz="2400" dirty="0">
              <a:sym typeface="Symbol" panose="05050102010706020507" pitchFamily="18" charset="2"/>
            </a:endParaRPr>
          </a:p>
          <a:p>
            <a:pPr>
              <a:lnSpc>
                <a:spcPct val="100000"/>
              </a:lnSpc>
            </a:pPr>
            <a:endParaRPr lang="zh-CN" altLang="en-US" sz="2400" dirty="0">
              <a:sym typeface="Symbol" panose="05050102010706020507" pitchFamily="18" charset="2"/>
            </a:endParaRPr>
          </a:p>
          <a:p>
            <a:pPr>
              <a:lnSpc>
                <a:spcPct val="100000"/>
              </a:lnSpc>
            </a:pPr>
            <a:r>
              <a:rPr lang="zh-CN" altLang="en-US" sz="2400" dirty="0">
                <a:sym typeface="Symbol" panose="05050102010706020507" pitchFamily="18" charset="2"/>
              </a:rPr>
              <a:t>其中，</a:t>
            </a:r>
            <a:r>
              <a:rPr lang="en-US" altLang="zh-CN" sz="2400" baseline="-25000" dirty="0" err="1">
                <a:sym typeface="Symbol" panose="05050102010706020507" pitchFamily="18" charset="2"/>
              </a:rPr>
              <a:t>i</a:t>
            </a:r>
            <a:r>
              <a:rPr lang="zh-CN" altLang="en-US" sz="2400" dirty="0">
                <a:sym typeface="Symbol" panose="05050102010706020507" pitchFamily="18" charset="2"/>
              </a:rPr>
              <a:t>为表面中间物种浓度。</a:t>
            </a:r>
          </a:p>
        </p:txBody>
      </p:sp>
      <p:graphicFrame>
        <p:nvGraphicFramePr>
          <p:cNvPr id="515082" name="Object 10"/>
          <p:cNvGraphicFramePr>
            <a:graphicFrameLocks noChangeAspect="1"/>
          </p:cNvGraphicFramePr>
          <p:nvPr/>
        </p:nvGraphicFramePr>
        <p:xfrm>
          <a:off x="1143000" y="2576066"/>
          <a:ext cx="3889375" cy="922338"/>
        </p:xfrm>
        <a:graphic>
          <a:graphicData uri="http://schemas.openxmlformats.org/presentationml/2006/ole">
            <mc:AlternateContent xmlns:mc="http://schemas.openxmlformats.org/markup-compatibility/2006">
              <mc:Choice xmlns:v="urn:schemas-microsoft-com:vml" Requires="v">
                <p:oleObj spid="_x0000_s123908" name="公式" r:id="rId3" imgW="1714320" imgH="406080" progId="Equation.3">
                  <p:embed/>
                </p:oleObj>
              </mc:Choice>
              <mc:Fallback>
                <p:oleObj name="公式" r:id="rId3" imgW="1714320" imgH="406080" progId="Equation.3">
                  <p:embed/>
                  <p:pic>
                    <p:nvPicPr>
                      <p:cNvPr id="515082" name="Object 10"/>
                      <p:cNvPicPr>
                        <a:picLocks noChangeAspect="1" noChangeArrowheads="1"/>
                      </p:cNvPicPr>
                      <p:nvPr/>
                    </p:nvPicPr>
                    <p:blipFill>
                      <a:blip r:embed="rId4"/>
                      <a:srcRect/>
                      <a:stretch>
                        <a:fillRect/>
                      </a:stretch>
                    </p:blipFill>
                    <p:spPr bwMode="auto">
                      <a:xfrm>
                        <a:off x="1143000" y="2576066"/>
                        <a:ext cx="3889375"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350203" y="397252"/>
            <a:ext cx="6471643" cy="523220"/>
          </a:xfrm>
          <a:prstGeom prst="rect">
            <a:avLst/>
          </a:prstGeom>
        </p:spPr>
        <p:txBody>
          <a:bodyPr wrap="none">
            <a:spAutoFit/>
          </a:bodyPr>
          <a:lstStyle/>
          <a:p>
            <a:pPr>
              <a:lnSpc>
                <a:spcPct val="100000"/>
              </a:lnSpc>
            </a:pPr>
            <a:r>
              <a:rPr lang="zh-CN" altLang="en-US" sz="2800" dirty="0">
                <a:solidFill>
                  <a:srgbClr val="FF0000"/>
                </a:solidFill>
                <a:sym typeface="Symbol" panose="05050102010706020507" pitchFamily="18" charset="2"/>
              </a:rPr>
              <a:t>无速控步骤时的速率方程</a:t>
            </a:r>
            <a:r>
              <a:rPr lang="en-US" altLang="zh-CN" sz="2800" dirty="0">
                <a:solidFill>
                  <a:srgbClr val="FF0000"/>
                </a:solidFill>
                <a:sym typeface="Symbol" panose="05050102010706020507" pitchFamily="18" charset="2"/>
              </a:rPr>
              <a:t>-</a:t>
            </a:r>
            <a:r>
              <a:rPr lang="zh-CN" altLang="en-US" sz="2800" dirty="0">
                <a:solidFill>
                  <a:srgbClr val="FF0000"/>
                </a:solidFill>
                <a:sym typeface="Symbol" panose="05050102010706020507" pitchFamily="18" charset="2"/>
              </a:rPr>
              <a:t>稳定态处理法</a:t>
            </a:r>
          </a:p>
        </p:txBody>
      </p:sp>
      <p:sp>
        <p:nvSpPr>
          <p:cNvPr id="3" name="矩形 2"/>
          <p:cNvSpPr/>
          <p:nvPr/>
        </p:nvSpPr>
        <p:spPr>
          <a:xfrm>
            <a:off x="2133600" y="2576066"/>
            <a:ext cx="3124200" cy="92233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685472" y="2714069"/>
            <a:ext cx="2954655" cy="646331"/>
          </a:xfrm>
          <a:prstGeom prst="rect">
            <a:avLst/>
          </a:prstGeom>
          <a:noFill/>
        </p:spPr>
        <p:txBody>
          <a:bodyPr wrap="none" rtlCol="0">
            <a:spAutoFit/>
          </a:bodyPr>
          <a:lstStyle/>
          <a:p>
            <a:r>
              <a:rPr lang="zh-CN" altLang="en-US" sz="3600" dirty="0">
                <a:solidFill>
                  <a:srgbClr val="FF0000"/>
                </a:solidFill>
              </a:rPr>
              <a:t>非线性方程组</a:t>
            </a:r>
          </a:p>
        </p:txBody>
      </p:sp>
      <p:sp>
        <p:nvSpPr>
          <p:cNvPr id="9" name="矩形 8"/>
          <p:cNvSpPr/>
          <p:nvPr/>
        </p:nvSpPr>
        <p:spPr>
          <a:xfrm>
            <a:off x="1066800" y="2569192"/>
            <a:ext cx="3124200" cy="922338"/>
          </a:xfrm>
          <a:prstGeom prst="rect">
            <a:avLst/>
          </a:prstGeom>
          <a:solidFill>
            <a:schemeClr val="bg1">
              <a:alpha val="0"/>
            </a:schemeClr>
          </a:solidFill>
          <a:ln w="412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18150" y="4376794"/>
            <a:ext cx="4339650" cy="646331"/>
          </a:xfrm>
          <a:prstGeom prst="rect">
            <a:avLst/>
          </a:prstGeom>
          <a:noFill/>
        </p:spPr>
        <p:txBody>
          <a:bodyPr wrap="none" rtlCol="0">
            <a:spAutoFit/>
          </a:bodyPr>
          <a:lstStyle/>
          <a:p>
            <a:r>
              <a:rPr lang="zh-CN" altLang="en-US" sz="3600" dirty="0">
                <a:solidFill>
                  <a:srgbClr val="00FF00"/>
                </a:solidFill>
              </a:rPr>
              <a:t>非线性常微分方程组</a:t>
            </a:r>
          </a:p>
        </p:txBody>
      </p:sp>
    </p:spTree>
    <p:extLst>
      <p:ext uri="{BB962C8B-B14F-4D97-AF65-F5344CB8AC3E}">
        <p14:creationId xmlns:p14="http://schemas.microsoft.com/office/powerpoint/2010/main" val="276610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525" y="2420888"/>
            <a:ext cx="6529387" cy="291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491783" y="1115452"/>
            <a:ext cx="4224233" cy="369332"/>
          </a:xfrm>
          <a:prstGeom prst="rect">
            <a:avLst/>
          </a:prstGeom>
        </p:spPr>
        <p:txBody>
          <a:bodyPr wrap="none">
            <a:spAutoFit/>
          </a:bodyPr>
          <a:lstStyle/>
          <a:p>
            <a:pPr algn="ctr">
              <a:spcBef>
                <a:spcPct val="50000"/>
              </a:spcBef>
            </a:pPr>
            <a:r>
              <a:rPr lang="zh-CN" altLang="en-US" b="1" dirty="0">
                <a:solidFill>
                  <a:srgbClr val="0000FF"/>
                </a:solidFill>
                <a:latin typeface="+mj-ea"/>
                <a:ea typeface="+mj-ea"/>
                <a:cs typeface="黑体"/>
              </a:rPr>
              <a:t>“火山型”活性趋势线（</a:t>
            </a:r>
            <a:r>
              <a:rPr lang="en-US" altLang="zh-CN" b="1" dirty="0">
                <a:solidFill>
                  <a:srgbClr val="0000FF"/>
                </a:solidFill>
                <a:latin typeface="+mj-ea"/>
                <a:ea typeface="+mj-ea"/>
                <a:cs typeface="黑体"/>
              </a:rPr>
              <a:t>1969 </a:t>
            </a:r>
            <a:r>
              <a:rPr lang="zh-CN" altLang="en-US" b="1" dirty="0">
                <a:solidFill>
                  <a:srgbClr val="0000FF"/>
                </a:solidFill>
                <a:latin typeface="+mj-ea"/>
                <a:ea typeface="+mj-ea"/>
                <a:cs typeface="黑体"/>
              </a:rPr>
              <a:t>巴兰金）</a:t>
            </a:r>
          </a:p>
        </p:txBody>
      </p:sp>
      <p:sp>
        <p:nvSpPr>
          <p:cNvPr id="25" name="矩形 24"/>
          <p:cNvSpPr/>
          <p:nvPr/>
        </p:nvSpPr>
        <p:spPr>
          <a:xfrm>
            <a:off x="847725" y="5812522"/>
            <a:ext cx="7874000" cy="784830"/>
          </a:xfrm>
          <a:prstGeom prst="rect">
            <a:avLst/>
          </a:prstGeom>
        </p:spPr>
        <p:txBody>
          <a:bodyPr wrap="square">
            <a:spAutoFit/>
          </a:bodyPr>
          <a:lstStyle/>
          <a:p>
            <a:pPr>
              <a:spcBef>
                <a:spcPct val="50000"/>
              </a:spcBef>
            </a:pPr>
            <a:r>
              <a:rPr lang="en-US" altLang="zh-CN" dirty="0">
                <a:latin typeface="+mj-ea"/>
                <a:ea typeface="+mj-ea"/>
              </a:rPr>
              <a:t>1. </a:t>
            </a:r>
            <a:r>
              <a:rPr lang="zh-CN" altLang="en-US" dirty="0">
                <a:latin typeface="+mj-ea"/>
                <a:ea typeface="+mj-ea"/>
              </a:rPr>
              <a:t>缺乏清晰的物理图像：为什么</a:t>
            </a:r>
            <a:r>
              <a:rPr lang="zh-CN" altLang="en-US" dirty="0">
                <a:solidFill>
                  <a:srgbClr val="0000FF"/>
                </a:solidFill>
                <a:latin typeface="+mj-ea"/>
                <a:ea typeface="+mj-ea"/>
              </a:rPr>
              <a:t>存在？形状？顶点位置？高度？</a:t>
            </a:r>
          </a:p>
          <a:p>
            <a:pPr>
              <a:spcBef>
                <a:spcPct val="50000"/>
              </a:spcBef>
            </a:pPr>
            <a:r>
              <a:rPr lang="en-US" altLang="zh-CN" dirty="0">
                <a:latin typeface="+mj-ea"/>
                <a:ea typeface="+mj-ea"/>
              </a:rPr>
              <a:t>2. </a:t>
            </a:r>
            <a:r>
              <a:rPr lang="zh-CN" altLang="en-US" dirty="0">
                <a:latin typeface="+mj-ea"/>
                <a:ea typeface="+mj-ea"/>
              </a:rPr>
              <a:t>计算量大、效率低</a:t>
            </a:r>
          </a:p>
        </p:txBody>
      </p:sp>
      <p:sp>
        <p:nvSpPr>
          <p:cNvPr id="26" name="Text Box 5"/>
          <p:cNvSpPr txBox="1">
            <a:spLocks noChangeArrowheads="1"/>
          </p:cNvSpPr>
          <p:nvPr/>
        </p:nvSpPr>
        <p:spPr bwMode="auto">
          <a:xfrm>
            <a:off x="5076056" y="1998483"/>
            <a:ext cx="2867026" cy="422405"/>
          </a:xfrm>
          <a:prstGeom prst="rect">
            <a:avLst/>
          </a:prstGeom>
          <a:noFill/>
          <a:ln w="25400">
            <a:no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108000" tIns="72000" rIns="90000" bIns="72000" anchor="ctr">
            <a:spAutoFit/>
          </a:bodyPr>
          <a:lstStyle>
            <a:lvl1pPr eaLnBrk="0" hangingPunct="0">
              <a:defRPr b="1">
                <a:solidFill>
                  <a:schemeClr val="tx1"/>
                </a:solidFill>
                <a:latin typeface="Arial" charset="0"/>
                <a:ea typeface="ＭＳ Ｐゴシック" charset="0"/>
                <a:cs typeface="ＭＳ Ｐゴシック" charset="0"/>
              </a:defRPr>
            </a:lvl1pPr>
            <a:lvl2pPr marL="742950" indent="-285750" eaLnBrk="0" hangingPunct="0">
              <a:defRPr b="1">
                <a:solidFill>
                  <a:schemeClr val="tx1"/>
                </a:solidFill>
                <a:latin typeface="Arial" charset="0"/>
                <a:ea typeface="ＭＳ Ｐゴシック" charset="0"/>
                <a:cs typeface="ＭＳ Ｐゴシック" charset="0"/>
              </a:defRPr>
            </a:lvl2pPr>
            <a:lvl3pPr marL="1143000" indent="-228600" eaLnBrk="0" hangingPunct="0">
              <a:defRPr b="1">
                <a:solidFill>
                  <a:schemeClr val="tx1"/>
                </a:solidFill>
                <a:latin typeface="Arial" charset="0"/>
                <a:ea typeface="ＭＳ Ｐゴシック" charset="0"/>
                <a:cs typeface="ＭＳ Ｐゴシック" charset="0"/>
              </a:defRPr>
            </a:lvl3pPr>
            <a:lvl4pPr marL="1600200" indent="-228600" eaLnBrk="0" hangingPunct="0">
              <a:defRPr b="1">
                <a:solidFill>
                  <a:schemeClr val="tx1"/>
                </a:solidFill>
                <a:latin typeface="Arial" charset="0"/>
                <a:ea typeface="ＭＳ Ｐゴシック" charset="0"/>
                <a:cs typeface="ＭＳ Ｐゴシック" charset="0"/>
              </a:defRPr>
            </a:lvl4pPr>
            <a:lvl5pPr marL="2057400" indent="-228600" eaLnBrk="0" hangingPunct="0">
              <a:defRPr b="1">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9pPr>
          </a:lstStyle>
          <a:p>
            <a:pPr defTabSz="457200"/>
            <a:r>
              <a:rPr lang="zh-CN" altLang="en-US" dirty="0">
                <a:ln w="1905"/>
                <a:solidFill>
                  <a:srgbClr val="FF0000"/>
                </a:solidFill>
                <a:effectLst>
                  <a:innerShdw blurRad="69850" dist="43180" dir="5400000">
                    <a:srgbClr val="000000">
                      <a:alpha val="65000"/>
                    </a:srgbClr>
                  </a:innerShdw>
                </a:effectLst>
                <a:latin typeface="+mj-ea"/>
                <a:ea typeface="+mj-ea"/>
                <a:cs typeface="Arial" panose="020B0604020202020204" pitchFamily="34" charset="0"/>
              </a:rPr>
              <a:t>如何有效地确定顶点？</a:t>
            </a:r>
          </a:p>
        </p:txBody>
      </p:sp>
      <p:sp>
        <p:nvSpPr>
          <p:cNvPr id="28" name="下箭头 27"/>
          <p:cNvSpPr/>
          <p:nvPr/>
        </p:nvSpPr>
        <p:spPr bwMode="auto">
          <a:xfrm rot="1200000" flipH="1" flipV="1">
            <a:off x="4563517" y="2235003"/>
            <a:ext cx="146050" cy="759886"/>
          </a:xfrm>
          <a:prstGeom prst="downArrow">
            <a:avLst/>
          </a:prstGeom>
          <a:gradFill>
            <a:gsLst>
              <a:gs pos="0">
                <a:srgbClr val="FFF200"/>
              </a:gs>
              <a:gs pos="35000">
                <a:srgbClr val="FF7A00"/>
              </a:gs>
              <a:gs pos="74000">
                <a:srgbClr val="FF0300"/>
              </a:gs>
              <a:gs pos="100000">
                <a:srgbClr val="4D0808"/>
              </a:gs>
            </a:gsLst>
            <a:lin ang="5400000" scaled="0"/>
          </a:gradFill>
          <a:ln w="9525" cap="flat" cmpd="sng" algn="ctr">
            <a:noFill/>
            <a:prstDash val="solid"/>
            <a:round/>
            <a:headEnd type="none" w="med" len="med"/>
            <a:tailEnd type="none" w="med" len="med"/>
          </a:ln>
          <a:effectLst/>
          <a:scene3d>
            <a:camera prst="orthographicFront">
              <a:rot lat="0" lon="0" rev="900000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Tahoma" pitchFamily="34" charset="0"/>
              <a:ea typeface="宋体" charset="-122"/>
            </a:endParaRPr>
          </a:p>
        </p:txBody>
      </p:sp>
      <p:sp>
        <p:nvSpPr>
          <p:cNvPr id="29" name="Text Box 6"/>
          <p:cNvSpPr txBox="1">
            <a:spLocks noChangeArrowheads="1"/>
          </p:cNvSpPr>
          <p:nvPr/>
        </p:nvSpPr>
        <p:spPr bwMode="auto">
          <a:xfrm>
            <a:off x="3033985" y="5374444"/>
            <a:ext cx="2450919" cy="430887"/>
          </a:xfrm>
          <a:prstGeom prst="rect">
            <a:avLst/>
          </a:prstGeom>
          <a:noFill/>
          <a:ln w="12700">
            <a:solidFill>
              <a:srgbClr val="0000FF"/>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200" dirty="0">
                <a:solidFill>
                  <a:srgbClr val="0000FF"/>
                </a:solidFill>
                <a:latin typeface="+mj-ea"/>
                <a:ea typeface="+mj-ea"/>
                <a:cs typeface="黑体"/>
              </a:rPr>
              <a:t>活性描述符</a:t>
            </a:r>
          </a:p>
        </p:txBody>
      </p:sp>
      <p:sp>
        <p:nvSpPr>
          <p:cNvPr id="1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1" name="矩形 10"/>
          <p:cNvSpPr/>
          <p:nvPr/>
        </p:nvSpPr>
        <p:spPr>
          <a:xfrm>
            <a:off x="1955632" y="1584426"/>
            <a:ext cx="1114408" cy="369332"/>
          </a:xfrm>
          <a:prstGeom prst="rect">
            <a:avLst/>
          </a:prstGeom>
        </p:spPr>
        <p:txBody>
          <a:bodyPr wrap="none">
            <a:spAutoFit/>
          </a:bodyPr>
          <a:lstStyle/>
          <a:p>
            <a:pPr algn="ctr">
              <a:defRPr/>
            </a:pPr>
            <a:r>
              <a:rPr lang="zh-CN" altLang="en-US" b="1" dirty="0">
                <a:solidFill>
                  <a:schemeClr val="tx1">
                    <a:lumMod val="95000"/>
                    <a:lumOff val="5000"/>
                  </a:schemeClr>
                </a:solidFill>
                <a:latin typeface="黑体" pitchFamily="49" charset="-122"/>
                <a:ea typeface="黑体" pitchFamily="49" charset="-122"/>
              </a:rPr>
              <a:t>理论计算</a:t>
            </a:r>
          </a:p>
        </p:txBody>
      </p:sp>
      <p:sp>
        <p:nvSpPr>
          <p:cNvPr id="12" name="矩形 11"/>
          <p:cNvSpPr/>
          <p:nvPr/>
        </p:nvSpPr>
        <p:spPr>
          <a:xfrm>
            <a:off x="5372247" y="1619508"/>
            <a:ext cx="1114409" cy="369332"/>
          </a:xfrm>
          <a:prstGeom prst="rect">
            <a:avLst/>
          </a:prstGeom>
        </p:spPr>
        <p:txBody>
          <a:bodyPr wrap="none">
            <a:spAutoFit/>
          </a:bodyPr>
          <a:lstStyle/>
          <a:p>
            <a:pPr algn="ctr">
              <a:defRPr/>
            </a:pPr>
            <a:r>
              <a:rPr lang="zh-CN" altLang="en-US" b="1" dirty="0">
                <a:solidFill>
                  <a:schemeClr val="tx1">
                    <a:lumMod val="95000"/>
                    <a:lumOff val="5000"/>
                  </a:schemeClr>
                </a:solidFill>
                <a:latin typeface="黑体" pitchFamily="49" charset="-122"/>
                <a:ea typeface="黑体" pitchFamily="49" charset="-122"/>
              </a:rPr>
              <a:t>实验测量</a:t>
            </a:r>
          </a:p>
        </p:txBody>
      </p:sp>
      <p:sp>
        <p:nvSpPr>
          <p:cNvPr id="13" name="右箭头 12"/>
          <p:cNvSpPr/>
          <p:nvPr/>
        </p:nvSpPr>
        <p:spPr bwMode="auto">
          <a:xfrm>
            <a:off x="3771785" y="1710952"/>
            <a:ext cx="963281" cy="1677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charset="-122"/>
            </a:endParaRPr>
          </a:p>
        </p:txBody>
      </p:sp>
      <p:sp>
        <p:nvSpPr>
          <p:cNvPr id="16" name="Text Box 24"/>
          <p:cNvSpPr txBox="1">
            <a:spLocks noChangeArrowheads="1"/>
          </p:cNvSpPr>
          <p:nvPr/>
        </p:nvSpPr>
        <p:spPr bwMode="auto">
          <a:xfrm>
            <a:off x="720000" y="180000"/>
            <a:ext cx="6911975"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b="1">
                <a:solidFill>
                  <a:schemeClr val="tx1"/>
                </a:solidFill>
                <a:latin typeface="Tahoma" pitchFamily="34" charset="0"/>
                <a:ea typeface="宋体" pitchFamily="2" charset="-122"/>
              </a:defRPr>
            </a:lvl1pPr>
            <a:lvl2pPr marL="742950" indent="-285750">
              <a:defRPr sz="2400" b="1">
                <a:solidFill>
                  <a:schemeClr val="tx1"/>
                </a:solidFill>
                <a:latin typeface="Tahoma" pitchFamily="34" charset="0"/>
                <a:ea typeface="宋体" pitchFamily="2" charset="-122"/>
              </a:defRPr>
            </a:lvl2pPr>
            <a:lvl3pPr marL="1143000" indent="-228600">
              <a:defRPr sz="2400" b="1">
                <a:solidFill>
                  <a:schemeClr val="tx1"/>
                </a:solidFill>
                <a:latin typeface="Tahoma" pitchFamily="34" charset="0"/>
                <a:ea typeface="宋体" pitchFamily="2" charset="-122"/>
              </a:defRPr>
            </a:lvl3pPr>
            <a:lvl4pPr marL="1600200" indent="-228600">
              <a:defRPr sz="2400" b="1">
                <a:solidFill>
                  <a:schemeClr val="tx1"/>
                </a:solidFill>
                <a:latin typeface="Tahoma" pitchFamily="34" charset="0"/>
                <a:ea typeface="宋体" pitchFamily="2" charset="-122"/>
              </a:defRPr>
            </a:lvl4pPr>
            <a:lvl5pPr marL="2057400" indent="-228600">
              <a:defRPr sz="2400" b="1">
                <a:solidFill>
                  <a:schemeClr val="tx1"/>
                </a:solidFill>
                <a:latin typeface="Tahoma" pitchFamily="34" charset="0"/>
                <a:ea typeface="宋体" pitchFamily="2" charset="-122"/>
              </a:defRPr>
            </a:lvl5pPr>
            <a:lvl6pPr marL="2514600" indent="-228600" fontAlgn="base">
              <a:spcBef>
                <a:spcPct val="0"/>
              </a:spcBef>
              <a:spcAft>
                <a:spcPct val="0"/>
              </a:spcAft>
              <a:defRPr sz="2400" b="1">
                <a:solidFill>
                  <a:schemeClr val="tx1"/>
                </a:solidFill>
                <a:latin typeface="Tahoma" pitchFamily="34" charset="0"/>
                <a:ea typeface="宋体" pitchFamily="2" charset="-122"/>
              </a:defRPr>
            </a:lvl6pPr>
            <a:lvl7pPr marL="2971800" indent="-228600" fontAlgn="base">
              <a:spcBef>
                <a:spcPct val="0"/>
              </a:spcBef>
              <a:spcAft>
                <a:spcPct val="0"/>
              </a:spcAft>
              <a:defRPr sz="2400" b="1">
                <a:solidFill>
                  <a:schemeClr val="tx1"/>
                </a:solidFill>
                <a:latin typeface="Tahoma" pitchFamily="34" charset="0"/>
                <a:ea typeface="宋体" pitchFamily="2" charset="-122"/>
              </a:defRPr>
            </a:lvl7pPr>
            <a:lvl8pPr marL="3429000" indent="-228600" fontAlgn="base">
              <a:spcBef>
                <a:spcPct val="0"/>
              </a:spcBef>
              <a:spcAft>
                <a:spcPct val="0"/>
              </a:spcAft>
              <a:defRPr sz="2400" b="1">
                <a:solidFill>
                  <a:schemeClr val="tx1"/>
                </a:solidFill>
                <a:latin typeface="Tahoma" pitchFamily="34" charset="0"/>
                <a:ea typeface="宋体" pitchFamily="2" charset="-122"/>
              </a:defRPr>
            </a:lvl8pPr>
            <a:lvl9pPr marL="3886200" indent="-228600" fontAlgn="base">
              <a:spcBef>
                <a:spcPct val="0"/>
              </a:spcBef>
              <a:spcAft>
                <a:spcPct val="0"/>
              </a:spcAft>
              <a:defRPr sz="2400" b="1">
                <a:solidFill>
                  <a:schemeClr val="tx1"/>
                </a:solidFill>
                <a:latin typeface="Tahoma" pitchFamily="34" charset="0"/>
                <a:ea typeface="宋体" pitchFamily="2" charset="-122"/>
              </a:defRPr>
            </a:lvl9pPr>
          </a:lstStyle>
          <a:p>
            <a:pPr>
              <a:defRPr/>
            </a:pPr>
            <a:r>
              <a:rPr lang="zh-CN" altLang="en-US" sz="2800" b="0" dirty="0">
                <a:solidFill>
                  <a:schemeClr val="hlink"/>
                </a:solidFill>
                <a:ea typeface="黑体" pitchFamily="2" charset="-122"/>
              </a:rPr>
              <a:t>活性理论研究</a:t>
            </a:r>
          </a:p>
        </p:txBody>
      </p:sp>
      <p:sp>
        <p:nvSpPr>
          <p:cNvPr id="17" name="Text Box 5"/>
          <p:cNvSpPr txBox="1">
            <a:spLocks noChangeArrowheads="1"/>
          </p:cNvSpPr>
          <p:nvPr/>
        </p:nvSpPr>
        <p:spPr bwMode="auto">
          <a:xfrm>
            <a:off x="3869432" y="1826885"/>
            <a:ext cx="846584" cy="400110"/>
          </a:xfrm>
          <a:prstGeom prst="rect">
            <a:avLst/>
          </a:prstGeom>
          <a:noFill/>
          <a:ln w="28575"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rIns="108000">
            <a:spAutoFit/>
          </a:bodyPr>
          <a:lstStyle/>
          <a:p>
            <a:pPr algn="just">
              <a:spcBef>
                <a:spcPts val="600"/>
              </a:spcBef>
            </a:pPr>
            <a:r>
              <a:rPr lang="zh-CN" altLang="en-US" sz="2000" b="1" dirty="0">
                <a:solidFill>
                  <a:srgbClr val="0000FF"/>
                </a:solidFill>
                <a:latin typeface="黑体" panose="02010609060101010101" pitchFamily="49" charset="-122"/>
                <a:ea typeface="黑体" panose="02010609060101010101" pitchFamily="49" charset="-122"/>
                <a:cs typeface="Arial"/>
              </a:rPr>
              <a:t>桥梁</a:t>
            </a:r>
            <a:endParaRPr lang="en-US" altLang="zh-CN" sz="2000" b="1" dirty="0">
              <a:solidFill>
                <a:srgbClr val="0000FF"/>
              </a:solidFill>
              <a:latin typeface="黑体" panose="02010609060101010101" pitchFamily="49" charset="-122"/>
              <a:ea typeface="黑体" panose="02010609060101010101" pitchFamily="49" charset="-122"/>
              <a:cs typeface="Arial"/>
            </a:endParaRPr>
          </a:p>
        </p:txBody>
      </p:sp>
    </p:spTree>
    <p:extLst>
      <p:ext uri="{BB962C8B-B14F-4D97-AF65-F5344CB8AC3E}">
        <p14:creationId xmlns:p14="http://schemas.microsoft.com/office/powerpoint/2010/main" val="320845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3645024"/>
            <a:ext cx="3538558" cy="2880000"/>
          </a:xfrm>
          <a:prstGeom prst="rect">
            <a:avLst/>
          </a:prstGeom>
        </p:spPr>
      </p:pic>
      <p:sp>
        <p:nvSpPr>
          <p:cNvPr id="7" name="Text Box 6"/>
          <p:cNvSpPr txBox="1">
            <a:spLocks noChangeArrowheads="1"/>
          </p:cNvSpPr>
          <p:nvPr/>
        </p:nvSpPr>
        <p:spPr bwMode="auto">
          <a:xfrm>
            <a:off x="827584" y="1867923"/>
            <a:ext cx="1834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latin typeface="+mj-ea"/>
                <a:ea typeface="+mj-ea"/>
                <a:cs typeface="黑体"/>
              </a:rPr>
              <a:t>速率表达式：</a:t>
            </a:r>
            <a:endParaRPr lang="en-US" altLang="zh-CN" sz="2400" b="1" dirty="0">
              <a:solidFill>
                <a:srgbClr val="FF0000"/>
              </a:solidFill>
              <a:latin typeface="+mj-ea"/>
              <a:ea typeface="+mj-ea"/>
              <a:cs typeface="黑体"/>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534036700"/>
              </p:ext>
            </p:extLst>
          </p:nvPr>
        </p:nvGraphicFramePr>
        <p:xfrm>
          <a:off x="3139844" y="1160272"/>
          <a:ext cx="4168460" cy="468528"/>
        </p:xfrm>
        <a:graphic>
          <a:graphicData uri="http://schemas.openxmlformats.org/presentationml/2006/ole">
            <mc:AlternateContent xmlns:mc="http://schemas.openxmlformats.org/markup-compatibility/2006">
              <mc:Choice xmlns:v="urn:schemas-microsoft-com:vml" Requires="v">
                <p:oleObj spid="_x0000_s87645" name="CS ChemDraw Drawing" r:id="rId5" imgW="3699748" imgH="415766" progId="ChemDraw.Document.6.0">
                  <p:embed/>
                </p:oleObj>
              </mc:Choice>
              <mc:Fallback>
                <p:oleObj name="CS ChemDraw Drawing" r:id="rId5" imgW="3699748" imgH="415766" progId="ChemDraw.Document.6.0">
                  <p:embed/>
                  <p:pic>
                    <p:nvPicPr>
                      <p:cNvPr id="0" name=""/>
                      <p:cNvPicPr/>
                      <p:nvPr/>
                    </p:nvPicPr>
                    <p:blipFill>
                      <a:blip r:embed="rId6"/>
                      <a:stretch>
                        <a:fillRect/>
                      </a:stretch>
                    </p:blipFill>
                    <p:spPr>
                      <a:xfrm>
                        <a:off x="3139844" y="1160272"/>
                        <a:ext cx="4168460" cy="46852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18416971"/>
              </p:ext>
            </p:extLst>
          </p:nvPr>
        </p:nvGraphicFramePr>
        <p:xfrm>
          <a:off x="2759239" y="1697301"/>
          <a:ext cx="2681644" cy="686762"/>
        </p:xfrm>
        <a:graphic>
          <a:graphicData uri="http://schemas.openxmlformats.org/presentationml/2006/ole">
            <mc:AlternateContent xmlns:mc="http://schemas.openxmlformats.org/markup-compatibility/2006">
              <mc:Choice xmlns:v="urn:schemas-microsoft-com:vml" Requires="v">
                <p:oleObj spid="_x0000_s87646" name="Equation" r:id="rId7" imgW="1562100" imgH="406400" progId="Equation.DSMT4">
                  <p:embed/>
                </p:oleObj>
              </mc:Choice>
              <mc:Fallback>
                <p:oleObj name="Equation" r:id="rId7" imgW="1562100" imgH="406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239" y="1697301"/>
                        <a:ext cx="2681644" cy="686762"/>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208143"/>
              </p:ext>
            </p:extLst>
          </p:nvPr>
        </p:nvGraphicFramePr>
        <p:xfrm>
          <a:off x="2765966" y="2470241"/>
          <a:ext cx="2959624" cy="686762"/>
        </p:xfrm>
        <a:graphic>
          <a:graphicData uri="http://schemas.openxmlformats.org/presentationml/2006/ole">
            <mc:AlternateContent xmlns:mc="http://schemas.openxmlformats.org/markup-compatibility/2006">
              <mc:Choice xmlns:v="urn:schemas-microsoft-com:vml" Requires="v">
                <p:oleObj spid="_x0000_s87647" name="Equation" r:id="rId9" imgW="1726451" imgH="406224" progId="Equation.DSMT4">
                  <p:embed/>
                </p:oleObj>
              </mc:Choice>
              <mc:Fallback>
                <p:oleObj name="Equation" r:id="rId9" imgW="1726451" imgH="4062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5966" y="2470241"/>
                        <a:ext cx="2959624" cy="686762"/>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273402125"/>
              </p:ext>
            </p:extLst>
          </p:nvPr>
        </p:nvGraphicFramePr>
        <p:xfrm>
          <a:off x="6156176" y="2086075"/>
          <a:ext cx="2025000" cy="1080000"/>
        </p:xfrm>
        <a:graphic>
          <a:graphicData uri="http://schemas.openxmlformats.org/presentationml/2006/ole">
            <mc:AlternateContent xmlns:mc="http://schemas.openxmlformats.org/markup-compatibility/2006">
              <mc:Choice xmlns:v="urn:schemas-microsoft-com:vml" Requires="v">
                <p:oleObj spid="_x0000_s87648" name="Equation" r:id="rId11" imgW="1143000" imgH="609480" progId="Equation.DSMT4">
                  <p:embed/>
                </p:oleObj>
              </mc:Choice>
              <mc:Fallback>
                <p:oleObj name="Equation" r:id="rId11" imgW="1143000" imgH="609480" progId="Equation.DSMT4">
                  <p:embed/>
                  <p:pic>
                    <p:nvPicPr>
                      <p:cNvPr id="0" name=""/>
                      <p:cNvPicPr>
                        <a:picLocks noChangeAspect="1" noChangeArrowheads="1"/>
                      </p:cNvPicPr>
                      <p:nvPr/>
                    </p:nvPicPr>
                    <p:blipFill>
                      <a:blip r:embed="rId12"/>
                      <a:srcRect/>
                      <a:stretch>
                        <a:fillRect/>
                      </a:stretch>
                    </p:blipFill>
                    <p:spPr bwMode="auto">
                      <a:xfrm>
                        <a:off x="6156176" y="2086075"/>
                        <a:ext cx="2025000" cy="108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790078344"/>
              </p:ext>
            </p:extLst>
          </p:nvPr>
        </p:nvGraphicFramePr>
        <p:xfrm>
          <a:off x="6163117" y="3192045"/>
          <a:ext cx="1795200" cy="792000"/>
        </p:xfrm>
        <a:graphic>
          <a:graphicData uri="http://schemas.openxmlformats.org/presentationml/2006/ole">
            <mc:AlternateContent xmlns:mc="http://schemas.openxmlformats.org/markup-compatibility/2006">
              <mc:Choice xmlns:v="urn:schemas-microsoft-com:vml" Requires="v">
                <p:oleObj spid="_x0000_s87649" name="Equation" r:id="rId13" imgW="977900" imgH="431800" progId="Equation.DSMT4">
                  <p:embed/>
                </p:oleObj>
              </mc:Choice>
              <mc:Fallback>
                <p:oleObj name="Equation" r:id="rId13" imgW="9779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3117" y="3192045"/>
                        <a:ext cx="1795200" cy="79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05212" y="3212976"/>
            <a:ext cx="1038852" cy="3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925955" y="3111351"/>
            <a:ext cx="1422184" cy="461665"/>
          </a:xfrm>
          <a:prstGeom prst="rect">
            <a:avLst/>
          </a:prstGeom>
        </p:spPr>
        <p:txBody>
          <a:bodyPr wrap="none">
            <a:spAutoFit/>
          </a:bodyPr>
          <a:lstStyle/>
          <a:p>
            <a:r>
              <a:rPr lang="zh-CN" altLang="en-US" sz="2400" b="1" dirty="0"/>
              <a:t>稳态时：</a:t>
            </a:r>
          </a:p>
        </p:txBody>
      </p:sp>
      <p:graphicFrame>
        <p:nvGraphicFramePr>
          <p:cNvPr id="21" name="对象 20"/>
          <p:cNvGraphicFramePr>
            <a:graphicFrameLocks noChangeAspect="1"/>
          </p:cNvGraphicFramePr>
          <p:nvPr>
            <p:extLst>
              <p:ext uri="{D42A27DB-BD31-4B8C-83A1-F6EECF244321}">
                <p14:modId xmlns:p14="http://schemas.microsoft.com/office/powerpoint/2010/main" val="2737019517"/>
              </p:ext>
            </p:extLst>
          </p:nvPr>
        </p:nvGraphicFramePr>
        <p:xfrm>
          <a:off x="6163117" y="4221208"/>
          <a:ext cx="2379376" cy="1080000"/>
        </p:xfrm>
        <a:graphic>
          <a:graphicData uri="http://schemas.openxmlformats.org/presentationml/2006/ole">
            <mc:AlternateContent xmlns:mc="http://schemas.openxmlformats.org/markup-compatibility/2006">
              <mc:Choice xmlns:v="urn:schemas-microsoft-com:vml" Requires="v">
                <p:oleObj spid="_x0000_s87650" name="Equation" r:id="rId16" imgW="1346200" imgH="609600" progId="Equation.DSMT4">
                  <p:embed/>
                </p:oleObj>
              </mc:Choice>
              <mc:Fallback>
                <p:oleObj name="Equation" r:id="rId16" imgW="1346200" imgH="609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3117" y="4221208"/>
                        <a:ext cx="2379376" cy="1080000"/>
                      </a:xfrm>
                      <a:prstGeom prst="rect">
                        <a:avLst/>
                      </a:prstGeom>
                      <a:noFill/>
                      <a:ln w="25400">
                        <a:solidFill>
                          <a:srgbClr val="FF0000"/>
                        </a:solid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100332937"/>
              </p:ext>
            </p:extLst>
          </p:nvPr>
        </p:nvGraphicFramePr>
        <p:xfrm>
          <a:off x="2662029" y="3158630"/>
          <a:ext cx="1297202" cy="414386"/>
        </p:xfrm>
        <a:graphic>
          <a:graphicData uri="http://schemas.openxmlformats.org/presentationml/2006/ole">
            <mc:AlternateContent xmlns:mc="http://schemas.openxmlformats.org/markup-compatibility/2006">
              <mc:Choice xmlns:v="urn:schemas-microsoft-com:vml" Requires="v">
                <p:oleObj spid="_x0000_s87651" name="Equation" r:id="rId18" imgW="685502" imgH="215806" progId="Equation.DSMT4">
                  <p:embed/>
                </p:oleObj>
              </mc:Choice>
              <mc:Fallback>
                <p:oleObj name="Equation" r:id="rId18" imgW="685502" imgH="215806"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62029" y="3158630"/>
                        <a:ext cx="1297202" cy="414386"/>
                      </a:xfrm>
                      <a:prstGeom prst="rect">
                        <a:avLst/>
                      </a:prstGeom>
                      <a:noFill/>
                    </p:spPr>
                  </p:pic>
                </p:oleObj>
              </mc:Fallback>
            </mc:AlternateContent>
          </a:graphicData>
        </a:graphic>
      </p:graphicFrame>
      <p:sp>
        <p:nvSpPr>
          <p:cNvPr id="20"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模型建立</a:t>
            </a:r>
          </a:p>
        </p:txBody>
      </p:sp>
      <p:sp>
        <p:nvSpPr>
          <p:cNvPr id="22"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3" name="图片 2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26" name="Rectangle 7"/>
          <p:cNvSpPr>
            <a:spLocks noChangeArrowheads="1"/>
          </p:cNvSpPr>
          <p:nvPr/>
        </p:nvSpPr>
        <p:spPr bwMode="auto">
          <a:xfrm>
            <a:off x="773431" y="1110807"/>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400" dirty="0">
                <a:latin typeface="Times New Roman" charset="0"/>
                <a:ea typeface="宋体" charset="0"/>
              </a:rPr>
              <a:t>广义反应模型：</a:t>
            </a:r>
          </a:p>
        </p:txBody>
      </p:sp>
    </p:spTree>
    <p:extLst>
      <p:ext uri="{BB962C8B-B14F-4D97-AF65-F5344CB8AC3E}">
        <p14:creationId xmlns:p14="http://schemas.microsoft.com/office/powerpoint/2010/main" val="17180092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bwMode="auto">
          <a:xfrm>
            <a:off x="395536" y="332656"/>
            <a:ext cx="8496944" cy="432346"/>
          </a:xfrm>
          <a:prstGeom prst="rect">
            <a:avLst/>
          </a:prstGeom>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b" anchorCtr="0" compatLnSpc="1">
            <a:prstTxWarp prst="textNoShape">
              <a:avLst/>
            </a:prstTxWarp>
          </a:bodyPr>
          <a:lstStyle>
            <a:lvl1pPr algn="l" rtl="0" eaLnBrk="0" fontAlgn="base" hangingPunct="0">
              <a:lnSpc>
                <a:spcPct val="85000"/>
              </a:lnSpc>
              <a:spcBef>
                <a:spcPct val="0"/>
              </a:spcBef>
              <a:spcAft>
                <a:spcPct val="0"/>
              </a:spcAft>
              <a:defRPr sz="4800">
                <a:solidFill>
                  <a:schemeClr val="dk1"/>
                </a:solidFill>
                <a:latin typeface="+mn-lt"/>
                <a:ea typeface="+mn-ea"/>
                <a:cs typeface="+mn-cs"/>
              </a:defRPr>
            </a:lvl1pPr>
            <a:lvl2pPr algn="l" rtl="0" eaLnBrk="0" fontAlgn="base" hangingPunct="0">
              <a:lnSpc>
                <a:spcPct val="85000"/>
              </a:lnSpc>
              <a:spcBef>
                <a:spcPct val="0"/>
              </a:spcBef>
              <a:spcAft>
                <a:spcPct val="0"/>
              </a:spcAft>
              <a:defRPr sz="4800">
                <a:solidFill>
                  <a:schemeClr val="dk1"/>
                </a:solidFill>
                <a:latin typeface="+mn-lt"/>
                <a:ea typeface="+mn-ea"/>
                <a:cs typeface="+mn-cs"/>
              </a:defRPr>
            </a:lvl2pPr>
            <a:lvl3pPr algn="l" rtl="0" eaLnBrk="0" fontAlgn="base" hangingPunct="0">
              <a:lnSpc>
                <a:spcPct val="85000"/>
              </a:lnSpc>
              <a:spcBef>
                <a:spcPct val="0"/>
              </a:spcBef>
              <a:spcAft>
                <a:spcPct val="0"/>
              </a:spcAft>
              <a:defRPr sz="4800">
                <a:solidFill>
                  <a:schemeClr val="dk1"/>
                </a:solidFill>
                <a:latin typeface="+mn-lt"/>
                <a:ea typeface="+mn-ea"/>
                <a:cs typeface="+mn-cs"/>
              </a:defRPr>
            </a:lvl3pPr>
            <a:lvl4pPr algn="l" rtl="0" eaLnBrk="0" fontAlgn="base" hangingPunct="0">
              <a:lnSpc>
                <a:spcPct val="85000"/>
              </a:lnSpc>
              <a:spcBef>
                <a:spcPct val="0"/>
              </a:spcBef>
              <a:spcAft>
                <a:spcPct val="0"/>
              </a:spcAft>
              <a:defRPr sz="4800">
                <a:solidFill>
                  <a:schemeClr val="dk1"/>
                </a:solidFill>
                <a:latin typeface="+mn-lt"/>
                <a:ea typeface="+mn-ea"/>
                <a:cs typeface="+mn-cs"/>
              </a:defRPr>
            </a:lvl4pPr>
            <a:lvl5pPr algn="l" rtl="0" eaLnBrk="0" fontAlgn="base" hangingPunct="0">
              <a:lnSpc>
                <a:spcPct val="85000"/>
              </a:lnSpc>
              <a:spcBef>
                <a:spcPct val="0"/>
              </a:spcBef>
              <a:spcAft>
                <a:spcPct val="0"/>
              </a:spcAft>
              <a:defRPr sz="4800">
                <a:solidFill>
                  <a:schemeClr val="dk1"/>
                </a:solidFill>
                <a:latin typeface="+mn-lt"/>
                <a:ea typeface="+mn-ea"/>
                <a:cs typeface="+mn-cs"/>
              </a:defRPr>
            </a:lvl5pPr>
            <a:lvl6pPr marL="457200" algn="l" rtl="0" eaLnBrk="0" fontAlgn="base" hangingPunct="0">
              <a:lnSpc>
                <a:spcPct val="85000"/>
              </a:lnSpc>
              <a:spcBef>
                <a:spcPct val="0"/>
              </a:spcBef>
              <a:spcAft>
                <a:spcPct val="0"/>
              </a:spcAft>
              <a:defRPr sz="4800">
                <a:solidFill>
                  <a:schemeClr val="dk1"/>
                </a:solidFill>
                <a:latin typeface="+mn-lt"/>
                <a:ea typeface="+mn-ea"/>
                <a:cs typeface="+mn-cs"/>
              </a:defRPr>
            </a:lvl6pPr>
            <a:lvl7pPr marL="914400" algn="l" rtl="0" eaLnBrk="0" fontAlgn="base" hangingPunct="0">
              <a:lnSpc>
                <a:spcPct val="85000"/>
              </a:lnSpc>
              <a:spcBef>
                <a:spcPct val="0"/>
              </a:spcBef>
              <a:spcAft>
                <a:spcPct val="0"/>
              </a:spcAft>
              <a:defRPr sz="4800">
                <a:solidFill>
                  <a:schemeClr val="dk1"/>
                </a:solidFill>
                <a:latin typeface="+mn-lt"/>
                <a:ea typeface="+mn-ea"/>
                <a:cs typeface="+mn-cs"/>
              </a:defRPr>
            </a:lvl7pPr>
            <a:lvl8pPr marL="1371600" algn="l" rtl="0" eaLnBrk="0" fontAlgn="base" hangingPunct="0">
              <a:lnSpc>
                <a:spcPct val="85000"/>
              </a:lnSpc>
              <a:spcBef>
                <a:spcPct val="0"/>
              </a:spcBef>
              <a:spcAft>
                <a:spcPct val="0"/>
              </a:spcAft>
              <a:defRPr sz="4800">
                <a:solidFill>
                  <a:schemeClr val="dk1"/>
                </a:solidFill>
                <a:latin typeface="+mn-lt"/>
                <a:ea typeface="+mn-ea"/>
                <a:cs typeface="+mn-cs"/>
              </a:defRPr>
            </a:lvl8pPr>
            <a:lvl9pPr marL="1828800" algn="l" rtl="0" eaLnBrk="0" fontAlgn="base" hangingPunct="0">
              <a:lnSpc>
                <a:spcPct val="85000"/>
              </a:lnSpc>
              <a:spcBef>
                <a:spcPct val="0"/>
              </a:spcBef>
              <a:spcAft>
                <a:spcPct val="0"/>
              </a:spcAft>
              <a:defRPr sz="4800">
                <a:solidFill>
                  <a:schemeClr val="dk1"/>
                </a:solidFill>
                <a:latin typeface="+mn-lt"/>
                <a:ea typeface="+mn-ea"/>
                <a:cs typeface="+mn-cs"/>
              </a:defRPr>
            </a:lvl9pPr>
          </a:lstStyle>
          <a:p>
            <a:pPr algn="ctr"/>
            <a:r>
              <a:rPr lang="zh-CN" altLang="zh-CN" sz="2400" b="1" dirty="0"/>
              <a:t>小分子解离</a:t>
            </a:r>
            <a:r>
              <a:rPr lang="en-US" altLang="zh-CN" sz="2400" b="1" dirty="0"/>
              <a:t>BEP</a:t>
            </a:r>
            <a:r>
              <a:rPr lang="zh-CN" altLang="zh-CN" sz="2400" b="1" dirty="0"/>
              <a:t>关系的研究</a:t>
            </a:r>
            <a:endParaRPr lang="zh-CN" altLang="en-US" sz="2400" b="1" kern="0" dirty="0">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1040996" y="1455947"/>
                <a:ext cx="2902846"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0000"/>
                              </a:solidFill>
                              <a:latin typeface="Cambria Math" panose="02040503050406030204" pitchFamily="18" charset="0"/>
                            </a:rPr>
                          </m:ctrlPr>
                        </m:sSubSupPr>
                        <m:e>
                          <m:r>
                            <m:rPr>
                              <m:sty m:val="p"/>
                            </m:rPr>
                            <a:rPr lang="en-US" altLang="zh-CN" b="0" i="0" smtClean="0">
                              <a:solidFill>
                                <a:srgbClr val="000000"/>
                              </a:solidFill>
                              <a:latin typeface="Cambria Math" panose="02040503050406030204" pitchFamily="18" charset="0"/>
                            </a:rPr>
                            <m:t>BEP</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关系</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𝑑𝑖𝑠</m:t>
                          </m:r>
                        </m:sup>
                      </m:sSubSup>
                      <m:r>
                        <a:rPr lang="en-US" altLang="zh-CN"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𝛼</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𝐻</m:t>
                      </m:r>
                      <m:r>
                        <a:rPr lang="en-US" altLang="zh-CN"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i="1" smtClean="0">
                          <a:latin typeface="Cambria Math" panose="02040503050406030204" pitchFamily="18" charset="0"/>
                          <a:ea typeface="宋体" panose="02010600030101010101" pitchFamily="2" charset="-122"/>
                          <a:cs typeface="Times New Roman" panose="02020603050405020304" pitchFamily="18" charset="0"/>
                        </a:rPr>
                        <m:t>𝛽</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040996" y="1455947"/>
                <a:ext cx="2902846" cy="378245"/>
              </a:xfrm>
              <a:prstGeom prst="rect">
                <a:avLst/>
              </a:prstGeom>
              <a:blipFill rotWithShape="0">
                <a:blip r:embed="rId2"/>
                <a:stretch>
                  <a:fillRect b="-12903"/>
                </a:stretch>
              </a:blipFill>
            </p:spPr>
            <p:txBody>
              <a:bodyPr/>
              <a:lstStyle/>
              <a:p>
                <a:r>
                  <a:rPr lang="zh-CN" altLang="en-US">
                    <a:noFill/>
                  </a:rPr>
                  <a:t> </a:t>
                </a:r>
              </a:p>
            </p:txBody>
          </p:sp>
        </mc:Fallback>
      </mc:AlternateContent>
      <p:grpSp>
        <p:nvGrpSpPr>
          <p:cNvPr id="10" name="组合 9"/>
          <p:cNvGrpSpPr/>
          <p:nvPr/>
        </p:nvGrpSpPr>
        <p:grpSpPr>
          <a:xfrm>
            <a:off x="262344" y="619156"/>
            <a:ext cx="8640000" cy="415317"/>
            <a:chOff x="251520" y="1969395"/>
            <a:chExt cx="8640000" cy="415317"/>
          </a:xfrm>
        </p:grpSpPr>
        <p:cxnSp>
          <p:nvCxnSpPr>
            <p:cNvPr id="11" name="直接连接符 10"/>
            <p:cNvCxnSpPr>
              <a:cxnSpLocks noChangeShapeType="1"/>
            </p:cNvCxnSpPr>
            <p:nvPr/>
          </p:nvCxnSpPr>
          <p:spPr bwMode="auto">
            <a:xfrm>
              <a:off x="547115" y="2169187"/>
              <a:ext cx="8022638" cy="0"/>
            </a:xfrm>
            <a:prstGeom prst="line">
              <a:avLst/>
            </a:prstGeom>
            <a:noFill/>
            <a:ln w="6350">
              <a:solidFill>
                <a:schemeClr val="accent1"/>
              </a:solidFill>
              <a:prstDash val="dash"/>
              <a:round/>
            </a:ln>
            <a:extLst>
              <a:ext uri="{909E8E84-426E-40DD-AFC4-6F175D3DCCD1}">
                <a14:hiddenFill xmlns:a14="http://schemas.microsoft.com/office/drawing/2010/main">
                  <a:noFill/>
                </a14:hiddenFill>
              </a:ext>
            </a:extLst>
          </p:spPr>
        </p:cxnSp>
        <p:sp>
          <p:nvSpPr>
            <p:cNvPr id="13" name="文本框 21"/>
            <p:cNvSpPr txBox="1">
              <a:spLocks noChangeArrowheads="1"/>
            </p:cNvSpPr>
            <p:nvPr/>
          </p:nvSpPr>
          <p:spPr bwMode="auto">
            <a:xfrm>
              <a:off x="251520" y="1969395"/>
              <a:ext cx="489579" cy="396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a:ln>
                    <a:noFill/>
                  </a:ln>
                  <a:solidFill>
                    <a:schemeClr val="accent1"/>
                  </a:solidFill>
                  <a:effectLst/>
                  <a:uLnTx/>
                  <a:uFillTx/>
                  <a:latin typeface="Calibri" panose="020F0502020204030204" pitchFamily="34" charset="0"/>
                  <a:ea typeface="宋体" panose="02010600030101010101" pitchFamily="2" charset="-122"/>
                </a:rPr>
                <a:t>&gt;</a:t>
              </a:r>
              <a:endParaRPr kumimoji="0" lang="zh-CN" altLang="en-US" sz="2000" b="0" i="0" u="none" strike="noStrike" kern="0" cap="none" spc="0" normalizeH="0" baseline="0" noProof="0" dirty="0">
                <a:ln>
                  <a:noFill/>
                </a:ln>
                <a:solidFill>
                  <a:schemeClr val="accent1"/>
                </a:solidFill>
                <a:effectLst/>
                <a:uLnTx/>
                <a:uFillTx/>
                <a:latin typeface="Calibri" panose="020F0502020204030204" pitchFamily="34" charset="0"/>
                <a:ea typeface="宋体" panose="02010600030101010101" pitchFamily="2" charset="-122"/>
              </a:endParaRPr>
            </a:p>
          </p:txBody>
        </p:sp>
        <p:sp>
          <p:nvSpPr>
            <p:cNvPr id="14" name="文本框 22"/>
            <p:cNvSpPr txBox="1">
              <a:spLocks noChangeArrowheads="1"/>
            </p:cNvSpPr>
            <p:nvPr/>
          </p:nvSpPr>
          <p:spPr bwMode="auto">
            <a:xfrm flipV="1">
              <a:off x="8401941" y="1988273"/>
              <a:ext cx="489579" cy="396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a:ln>
                    <a:noFill/>
                  </a:ln>
                  <a:solidFill>
                    <a:schemeClr val="accent1"/>
                  </a:solidFill>
                  <a:effectLst/>
                  <a:uLnTx/>
                  <a:uFillTx/>
                  <a:latin typeface="Calibri" panose="020F0502020204030204" pitchFamily="34" charset="0"/>
                  <a:ea typeface="宋体" panose="02010600030101010101" pitchFamily="2" charset="-122"/>
                </a:rPr>
                <a:t>&gt;</a:t>
              </a:r>
              <a:endParaRPr kumimoji="0" lang="zh-CN" altLang="en-US" sz="2000" b="0" i="0" u="none" strike="noStrike" kern="0" cap="none" spc="0" normalizeH="0" baseline="0" noProof="0" dirty="0">
                <a:ln>
                  <a:noFill/>
                </a:ln>
                <a:solidFill>
                  <a:schemeClr val="accent1"/>
                </a:solidFill>
                <a:effectLst/>
                <a:uLnTx/>
                <a:uFillTx/>
                <a:latin typeface="Calibri" panose="020F0502020204030204" pitchFamily="34" charset="0"/>
                <a:ea typeface="宋体" panose="02010600030101010101" pitchFamily="2" charset="-122"/>
              </a:endParaRPr>
            </a:p>
          </p:txBody>
        </p:sp>
      </p:grpSp>
      <p:grpSp>
        <p:nvGrpSpPr>
          <p:cNvPr id="44" name="组合 43"/>
          <p:cNvGrpSpPr/>
          <p:nvPr/>
        </p:nvGrpSpPr>
        <p:grpSpPr>
          <a:xfrm>
            <a:off x="5292080" y="817375"/>
            <a:ext cx="2137390" cy="1911282"/>
            <a:chOff x="4569258" y="830929"/>
            <a:chExt cx="2137390" cy="1911282"/>
          </a:xfrm>
        </p:grpSpPr>
        <p:cxnSp>
          <p:nvCxnSpPr>
            <p:cNvPr id="20" name="直接连接符 19"/>
            <p:cNvCxnSpPr/>
            <p:nvPr/>
          </p:nvCxnSpPr>
          <p:spPr bwMode="auto">
            <a:xfrm>
              <a:off x="6056243" y="2425148"/>
              <a:ext cx="434790" cy="0"/>
            </a:xfrm>
            <a:prstGeom prst="line">
              <a:avLst/>
            </a:prstGeom>
            <a:ln w="28575">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43" name="组合 42"/>
            <p:cNvGrpSpPr/>
            <p:nvPr/>
          </p:nvGrpSpPr>
          <p:grpSpPr>
            <a:xfrm>
              <a:off x="4569258" y="830929"/>
              <a:ext cx="2137390" cy="1911282"/>
              <a:chOff x="4569258" y="830929"/>
              <a:chExt cx="2137390" cy="1911282"/>
            </a:xfrm>
          </p:grpSpPr>
          <p:cxnSp>
            <p:nvCxnSpPr>
              <p:cNvPr id="4" name="直接连接符 3"/>
              <p:cNvCxnSpPr/>
              <p:nvPr/>
            </p:nvCxnSpPr>
            <p:spPr bwMode="auto">
              <a:xfrm>
                <a:off x="4569258" y="1791021"/>
                <a:ext cx="434790" cy="0"/>
              </a:xfrm>
              <a:prstGeom prst="line">
                <a:avLst/>
              </a:prstGeom>
              <a:ln w="28575">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9" name="任意多边形 18"/>
              <p:cNvSpPr/>
              <p:nvPr/>
            </p:nvSpPr>
            <p:spPr bwMode="auto">
              <a:xfrm>
                <a:off x="4996070" y="1094678"/>
                <a:ext cx="1060173" cy="1330470"/>
              </a:xfrm>
              <a:custGeom>
                <a:avLst/>
                <a:gdLst>
                  <a:gd name="connsiteX0" fmla="*/ 0 w 1060173"/>
                  <a:gd name="connsiteY0" fmla="*/ 681113 h 1330470"/>
                  <a:gd name="connsiteX1" fmla="*/ 437321 w 1060173"/>
                  <a:gd name="connsiteY1" fmla="*/ 18505 h 1330470"/>
                  <a:gd name="connsiteX2" fmla="*/ 1060173 w 1060173"/>
                  <a:gd name="connsiteY2" fmla="*/ 1330470 h 1330470"/>
                  <a:gd name="connsiteX3" fmla="*/ 1060173 w 1060173"/>
                  <a:gd name="connsiteY3" fmla="*/ 1330470 h 1330470"/>
                </a:gdLst>
                <a:ahLst/>
                <a:cxnLst>
                  <a:cxn ang="0">
                    <a:pos x="connsiteX0" y="connsiteY0"/>
                  </a:cxn>
                  <a:cxn ang="0">
                    <a:pos x="connsiteX1" y="connsiteY1"/>
                  </a:cxn>
                  <a:cxn ang="0">
                    <a:pos x="connsiteX2" y="connsiteY2"/>
                  </a:cxn>
                  <a:cxn ang="0">
                    <a:pos x="connsiteX3" y="connsiteY3"/>
                  </a:cxn>
                </a:cxnLst>
                <a:rect l="l" t="t" r="r" b="b"/>
                <a:pathLst>
                  <a:path w="1060173" h="1330470">
                    <a:moveTo>
                      <a:pt x="0" y="681113"/>
                    </a:moveTo>
                    <a:cubicBezTo>
                      <a:pt x="130313" y="295696"/>
                      <a:pt x="260626" y="-89721"/>
                      <a:pt x="437321" y="18505"/>
                    </a:cubicBezTo>
                    <a:cubicBezTo>
                      <a:pt x="614016" y="126731"/>
                      <a:pt x="1060173" y="1330470"/>
                      <a:pt x="1060173" y="1330470"/>
                    </a:cubicBezTo>
                    <a:lnTo>
                      <a:pt x="1060173" y="1330470"/>
                    </a:lnTo>
                  </a:path>
                </a:pathLst>
              </a:custGeom>
              <a:ln w="28575">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23" name="直接连接符 22"/>
              <p:cNvCxnSpPr/>
              <p:nvPr/>
            </p:nvCxnSpPr>
            <p:spPr bwMode="auto">
              <a:xfrm>
                <a:off x="4996070" y="1791021"/>
                <a:ext cx="1494963" cy="0"/>
              </a:xfrm>
              <a:prstGeom prst="line">
                <a:avLst/>
              </a:prstGeom>
              <a:solidFill>
                <a:schemeClr val="accent1"/>
              </a:solidFill>
              <a:ln w="952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flipH="1">
                <a:off x="5364088" y="1094678"/>
                <a:ext cx="10397" cy="696343"/>
              </a:xfrm>
              <a:prstGeom prst="line">
                <a:avLst/>
              </a:prstGeom>
              <a:solidFill>
                <a:schemeClr val="accent1"/>
              </a:solidFill>
              <a:ln w="952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flipH="1">
                <a:off x="6268439" y="1791021"/>
                <a:ext cx="11293" cy="634127"/>
              </a:xfrm>
              <a:prstGeom prst="line">
                <a:avLst/>
              </a:prstGeom>
              <a:solidFill>
                <a:schemeClr val="accent1"/>
              </a:solidFill>
              <a:ln w="952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矩形 35"/>
                  <p:cNvSpPr/>
                  <p:nvPr/>
                </p:nvSpPr>
                <p:spPr>
                  <a:xfrm>
                    <a:off x="6156176" y="1913418"/>
                    <a:ext cx="5504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𝐻</m:t>
                          </m:r>
                        </m:oMath>
                      </m:oMathPara>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6156176" y="1913418"/>
                    <a:ext cx="550472"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322724" y="1280379"/>
                    <a:ext cx="652358"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𝑎</m:t>
                              </m:r>
                            </m:sub>
                            <m:sup>
                              <m:r>
                                <a:rPr lang="zh-CN" altLang="en-US" i="1">
                                  <a:solidFill>
                                    <a:srgbClr val="000000"/>
                                  </a:solidFill>
                                  <a:latin typeface="Cambria Math" panose="02040503050406030204" pitchFamily="18" charset="0"/>
                                </a:rPr>
                                <m:t>𝑑𝑖𝑠</m:t>
                              </m:r>
                            </m:sup>
                          </m:sSubSup>
                        </m:oMath>
                      </m:oMathPara>
                    </a14:m>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5322724" y="1280379"/>
                    <a:ext cx="652358" cy="37824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044694" y="2372879"/>
                    <a:ext cx="413896" cy="369332"/>
                  </a:xfrm>
                  <a:prstGeom prst="rect">
                    <a:avLst/>
                  </a:prstGeom>
                </p:spPr>
                <p:txBody>
                  <a:bodyPr wrap="none">
                    <a:spAutoFit/>
                  </a:bodyPr>
                  <a:lstStyle/>
                  <a:p>
                    <a14:m>
                      <m:oMath xmlns:m="http://schemas.openxmlformats.org/officeDocument/2006/math">
                        <m:r>
                          <m:rPr>
                            <m:sty m:val="p"/>
                          </m:rPr>
                          <a:rPr lang="en-US" altLang="zh-CN" b="0" i="0" smtClean="0">
                            <a:latin typeface="Cambria Math" panose="02040503050406030204" pitchFamily="18" charset="0"/>
                          </a:rPr>
                          <m:t>F</m:t>
                        </m:r>
                      </m:oMath>
                    </a14:m>
                    <a:r>
                      <a:rPr lang="en-US" altLang="zh-CN" dirty="0"/>
                      <a:t>S</a:t>
                    </a:r>
                    <a:endParaRPr lang="zh-CN"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6044694" y="2372879"/>
                    <a:ext cx="413896" cy="369332"/>
                  </a:xfrm>
                  <a:prstGeom prst="rect">
                    <a:avLst/>
                  </a:prstGeom>
                  <a:blipFill rotWithShape="0">
                    <a:blip r:embed="rId5"/>
                    <a:stretch>
                      <a:fillRect t="-8197" r="-1176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574133" y="1473958"/>
                    <a:ext cx="365806" cy="369332"/>
                  </a:xfrm>
                  <a:prstGeom prst="rect">
                    <a:avLst/>
                  </a:prstGeom>
                </p:spPr>
                <p:txBody>
                  <a:bodyPr wrap="none">
                    <a:spAutoFit/>
                  </a:bodyPr>
                  <a:lstStyle/>
                  <a:p>
                    <a14:m>
                      <m:oMath xmlns:m="http://schemas.openxmlformats.org/officeDocument/2006/math">
                        <m:r>
                          <m:rPr>
                            <m:sty m:val="p"/>
                          </m:rPr>
                          <a:rPr lang="en-US" altLang="zh-CN" b="0" i="0" smtClean="0">
                            <a:latin typeface="Cambria Math" panose="02040503050406030204" pitchFamily="18" charset="0"/>
                          </a:rPr>
                          <m:t>I</m:t>
                        </m:r>
                      </m:oMath>
                    </a14:m>
                    <a:r>
                      <a:rPr lang="en-US" altLang="zh-CN" dirty="0"/>
                      <a:t>S</a:t>
                    </a:r>
                    <a:endParaRPr lang="zh-CN" altLang="en-US" dirty="0"/>
                  </a:p>
                </p:txBody>
              </p:sp>
            </mc:Choice>
            <mc:Fallback xmlns="">
              <p:sp>
                <p:nvSpPr>
                  <p:cNvPr id="41" name="矩形 40"/>
                  <p:cNvSpPr>
                    <a:spLocks noRot="1" noChangeAspect="1" noMove="1" noResize="1" noEditPoints="1" noAdjustHandles="1" noChangeArrowheads="1" noChangeShapeType="1" noTextEdit="1"/>
                  </p:cNvSpPr>
                  <p:nvPr/>
                </p:nvSpPr>
                <p:spPr>
                  <a:xfrm>
                    <a:off x="4574133" y="1473958"/>
                    <a:ext cx="365806" cy="369332"/>
                  </a:xfrm>
                  <a:prstGeom prst="rect">
                    <a:avLst/>
                  </a:prstGeom>
                  <a:blipFill rotWithShape="0">
                    <a:blip r:embed="rId6"/>
                    <a:stretch>
                      <a:fillRect t="-10000" r="-11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5167537" y="830929"/>
                    <a:ext cx="433388" cy="369332"/>
                  </a:xfrm>
                  <a:prstGeom prst="rect">
                    <a:avLst/>
                  </a:prstGeom>
                </p:spPr>
                <p:txBody>
                  <a:bodyPr wrap="none">
                    <a:spAutoFit/>
                  </a:bodyPr>
                  <a:lstStyle/>
                  <a:p>
                    <a14:m>
                      <m:oMath xmlns:m="http://schemas.openxmlformats.org/officeDocument/2006/math">
                        <m:r>
                          <m:rPr>
                            <m:sty m:val="p"/>
                          </m:rPr>
                          <a:rPr lang="en-US" altLang="zh-CN" b="0" i="0" smtClean="0">
                            <a:latin typeface="Cambria Math" panose="02040503050406030204" pitchFamily="18" charset="0"/>
                          </a:rPr>
                          <m:t>T</m:t>
                        </m:r>
                      </m:oMath>
                    </a14:m>
                    <a:r>
                      <a:rPr lang="en-US" altLang="zh-CN" dirty="0"/>
                      <a:t>S</a:t>
                    </a:r>
                    <a:endParaRPr lang="zh-CN" altLang="en-US" dirty="0"/>
                  </a:p>
                </p:txBody>
              </p:sp>
            </mc:Choice>
            <mc:Fallback xmlns="">
              <p:sp>
                <p:nvSpPr>
                  <p:cNvPr id="42" name="矩形 41"/>
                  <p:cNvSpPr>
                    <a:spLocks noRot="1" noChangeAspect="1" noMove="1" noResize="1" noEditPoints="1" noAdjustHandles="1" noChangeArrowheads="1" noChangeShapeType="1" noTextEdit="1"/>
                  </p:cNvSpPr>
                  <p:nvPr/>
                </p:nvSpPr>
                <p:spPr>
                  <a:xfrm>
                    <a:off x="5167537" y="830929"/>
                    <a:ext cx="433388" cy="369332"/>
                  </a:xfrm>
                  <a:prstGeom prst="rect">
                    <a:avLst/>
                  </a:prstGeom>
                  <a:blipFill rotWithShape="0">
                    <a:blip r:embed="rId7"/>
                    <a:stretch>
                      <a:fillRect t="-8197" r="-9859" b="-24590"/>
                    </a:stretch>
                  </a:blipFill>
                </p:spPr>
                <p:txBody>
                  <a:bodyPr/>
                  <a:lstStyle/>
                  <a:p>
                    <a:r>
                      <a:rPr lang="zh-CN" altLang="en-US">
                        <a:noFill/>
                      </a:rPr>
                      <a:t> </a:t>
                    </a:r>
                  </a:p>
                </p:txBody>
              </p:sp>
            </mc:Fallback>
          </mc:AlternateContent>
        </p:grpSp>
      </p:grpSp>
      <p:pic>
        <p:nvPicPr>
          <p:cNvPr id="45" name="图片 44"/>
          <p:cNvPicPr>
            <a:picLocks noChangeAspect="1"/>
          </p:cNvPicPr>
          <p:nvPr/>
        </p:nvPicPr>
        <p:blipFill>
          <a:blip r:embed="rId8"/>
          <a:stretch>
            <a:fillRect/>
          </a:stretch>
        </p:blipFill>
        <p:spPr>
          <a:xfrm>
            <a:off x="1040996" y="2818786"/>
            <a:ext cx="6739323" cy="3384000"/>
          </a:xfrm>
          <a:prstGeom prst="rect">
            <a:avLst/>
          </a:prstGeom>
        </p:spPr>
      </p:pic>
    </p:spTree>
    <p:extLst>
      <p:ext uri="{BB962C8B-B14F-4D97-AF65-F5344CB8AC3E}">
        <p14:creationId xmlns:p14="http://schemas.microsoft.com/office/powerpoint/2010/main" val="39017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5669"/>
          <a:stretch/>
        </p:blipFill>
        <p:spPr>
          <a:xfrm>
            <a:off x="75840" y="764705"/>
            <a:ext cx="4208128" cy="3600400"/>
          </a:xfrm>
          <a:prstGeom prst="rect">
            <a:avLst/>
          </a:prstGeom>
        </p:spPr>
      </p:pic>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355976" y="980728"/>
              <a:ext cx="4392488" cy="2543175"/>
            </p:xfrm>
            <a:graphic>
              <a:graphicData uri="http://schemas.openxmlformats.org/drawingml/2006/table">
                <a:tbl>
                  <a:tblPr firstRow="1" firstCol="1" bandRow="1"/>
                  <a:tblGrid>
                    <a:gridCol w="1156289">
                      <a:extLst>
                        <a:ext uri="{9D8B030D-6E8A-4147-A177-3AD203B41FA5}">
                          <a16:colId xmlns:a16="http://schemas.microsoft.com/office/drawing/2014/main" val="20000"/>
                        </a:ext>
                      </a:extLst>
                    </a:gridCol>
                    <a:gridCol w="1078552">
                      <a:extLst>
                        <a:ext uri="{9D8B030D-6E8A-4147-A177-3AD203B41FA5}">
                          <a16:colId xmlns:a16="http://schemas.microsoft.com/office/drawing/2014/main" val="20001"/>
                        </a:ext>
                      </a:extLst>
                    </a:gridCol>
                    <a:gridCol w="1079095">
                      <a:extLst>
                        <a:ext uri="{9D8B030D-6E8A-4147-A177-3AD203B41FA5}">
                          <a16:colId xmlns:a16="http://schemas.microsoft.com/office/drawing/2014/main" val="20002"/>
                        </a:ext>
                      </a:extLst>
                    </a:gridCol>
                    <a:gridCol w="1078552">
                      <a:extLst>
                        <a:ext uri="{9D8B030D-6E8A-4147-A177-3AD203B41FA5}">
                          <a16:colId xmlns:a16="http://schemas.microsoft.com/office/drawing/2014/main" val="20003"/>
                        </a:ext>
                      </a:extLst>
                    </a:gridCol>
                  </a:tblGrid>
                  <a:tr h="251459">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substrates</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slope</a:t>
                          </a:r>
                          <a14:m>
                            <m:oMath xmlns:m="http://schemas.openxmlformats.org/officeDocument/2006/math">
                              <m:r>
                                <a:rPr lang="en-US" sz="1600"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sz="1600" i="1" kern="0">
                                  <a:effectLst/>
                                  <a:latin typeface="Cambria Math" panose="02040503050406030204" pitchFamily="18" charset="0"/>
                                  <a:ea typeface="宋体" panose="02010600030101010101" pitchFamily="2" charset="-122"/>
                                  <a:cs typeface="Times New Roman" panose="02020603050405020304" pitchFamily="18" charset="0"/>
                                </a:rPr>
                                <m:t>𝛼</m:t>
                              </m:r>
                            </m:oMath>
                          </a14:m>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intercept </a:t>
                          </a:r>
                          <a14:m>
                            <m:oMath xmlns:m="http://schemas.openxmlformats.org/officeDocument/2006/math">
                              <m:r>
                                <a:rPr lang="en-US" sz="1600" i="1" kern="0">
                                  <a:effectLst/>
                                  <a:latin typeface="Cambria Math" panose="02040503050406030204" pitchFamily="18" charset="0"/>
                                  <a:ea typeface="宋体" panose="02010600030101010101" pitchFamily="2" charset="-122"/>
                                  <a:cs typeface="Times New Roman" panose="02020603050405020304" pitchFamily="18" charset="0"/>
                                </a:rPr>
                                <m:t>𝛽</m:t>
                              </m:r>
                            </m:oMath>
                          </a14:m>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en-US" sz="1600" kern="1200" baseline="30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1459">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flat metal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51459">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step metal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251459">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rutile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251459">
                    <a:tc>
                      <a:txBody>
                        <a:bodyPr/>
                        <a:lstStyle/>
                        <a:p>
                          <a:pPr algn="ctr">
                            <a:lnSpc>
                              <a:spcPct val="125000"/>
                            </a:lnSpc>
                            <a:spcAft>
                              <a:spcPts val="0"/>
                            </a:spcAft>
                          </a:pPr>
                          <a:r>
                            <a:rPr lang="en-US" sz="1600"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NaCl</a:t>
                          </a: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251459">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corundum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10005"/>
                      </a:ext>
                    </a:extLst>
                  </a:tr>
                  <a:tr h="251459">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perovskite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4143658897"/>
                  </p:ext>
                </p:extLst>
              </p:nvPr>
            </p:nvGraphicFramePr>
            <p:xfrm>
              <a:off x="4355976" y="980728"/>
              <a:ext cx="4392488" cy="2743200"/>
            </p:xfrm>
            <a:graphic>
              <a:graphicData uri="http://schemas.openxmlformats.org/drawingml/2006/table">
                <a:tbl>
                  <a:tblPr firstRow="1" firstCol="1" bandRow="1"/>
                  <a:tblGrid>
                    <a:gridCol w="1156289"/>
                    <a:gridCol w="1078552"/>
                    <a:gridCol w="1079095"/>
                    <a:gridCol w="1078552"/>
                  </a:tblGrid>
                  <a:tr h="304800">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substrates</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07345" t="-8000" r="-201130" b="-834000"/>
                          </a:stretch>
                        </a:blipFill>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206180" t="-8000" r="-100000" b="-834000"/>
                          </a:stretch>
                        </a:blipFill>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en-US" sz="1600" kern="1200" baseline="30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00">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flat metal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304800">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step metal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r>
                  <a:tr h="304800">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rutile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r>
                  <a:tr h="304800">
                    <a:tc>
                      <a:txBody>
                        <a:bodyPr/>
                        <a:lstStyle/>
                        <a:p>
                          <a:pPr algn="ctr">
                            <a:lnSpc>
                              <a:spcPct val="125000"/>
                            </a:lnSpc>
                            <a:spcAft>
                              <a:spcPts val="0"/>
                            </a:spcAft>
                          </a:pPr>
                          <a:r>
                            <a:rPr lang="en-US" sz="1600"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NaCl</a:t>
                          </a: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r>
                  <a:tr h="609600">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corundum </a:t>
                          </a:r>
                          <a:r>
                            <a:rPr lang="en-US" sz="1600" kern="12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ctr">
                            <a:lnSpc>
                              <a:spcPct val="125000"/>
                            </a:lnSpc>
                            <a:spcAft>
                              <a:spcPts val="0"/>
                            </a:spcAft>
                          </a:pPr>
                          <a:r>
                            <a:rPr lang="en-US" sz="1600" kern="12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noFill/>
                          <a:prstDash val="solid"/>
                          <a:round/>
                          <a:headEnd type="none" w="med" len="med"/>
                          <a:tailEnd type="none" w="med" len="med"/>
                        </a:lnB>
                      </a:tcPr>
                    </a:tc>
                  </a:tr>
                  <a:tr h="609600">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perovskite oxide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1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mc:Fallback>
      </mc:AlternateContent>
      <p:sp>
        <p:nvSpPr>
          <p:cNvPr id="12" name="标题 1"/>
          <p:cNvSpPr txBox="1">
            <a:spLocks/>
          </p:cNvSpPr>
          <p:nvPr/>
        </p:nvSpPr>
        <p:spPr bwMode="auto">
          <a:xfrm>
            <a:off x="1403648" y="224617"/>
            <a:ext cx="6356593" cy="432346"/>
          </a:xfrm>
          <a:prstGeom prst="rect">
            <a:avLst/>
          </a:prstGeom>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b" anchorCtr="0" compatLnSpc="1">
            <a:prstTxWarp prst="textNoShape">
              <a:avLst/>
            </a:prstTxWarp>
          </a:bodyPr>
          <a:lstStyle>
            <a:lvl1pPr algn="l" rtl="0" eaLnBrk="0" fontAlgn="base" hangingPunct="0">
              <a:lnSpc>
                <a:spcPct val="85000"/>
              </a:lnSpc>
              <a:spcBef>
                <a:spcPct val="0"/>
              </a:spcBef>
              <a:spcAft>
                <a:spcPct val="0"/>
              </a:spcAft>
              <a:defRPr sz="4800">
                <a:solidFill>
                  <a:schemeClr val="dk1"/>
                </a:solidFill>
                <a:latin typeface="+mn-lt"/>
                <a:ea typeface="+mn-ea"/>
                <a:cs typeface="+mn-cs"/>
              </a:defRPr>
            </a:lvl1pPr>
            <a:lvl2pPr algn="l" rtl="0" eaLnBrk="0" fontAlgn="base" hangingPunct="0">
              <a:lnSpc>
                <a:spcPct val="85000"/>
              </a:lnSpc>
              <a:spcBef>
                <a:spcPct val="0"/>
              </a:spcBef>
              <a:spcAft>
                <a:spcPct val="0"/>
              </a:spcAft>
              <a:defRPr sz="4800">
                <a:solidFill>
                  <a:schemeClr val="dk1"/>
                </a:solidFill>
                <a:latin typeface="+mn-lt"/>
                <a:ea typeface="+mn-ea"/>
                <a:cs typeface="+mn-cs"/>
              </a:defRPr>
            </a:lvl2pPr>
            <a:lvl3pPr algn="l" rtl="0" eaLnBrk="0" fontAlgn="base" hangingPunct="0">
              <a:lnSpc>
                <a:spcPct val="85000"/>
              </a:lnSpc>
              <a:spcBef>
                <a:spcPct val="0"/>
              </a:spcBef>
              <a:spcAft>
                <a:spcPct val="0"/>
              </a:spcAft>
              <a:defRPr sz="4800">
                <a:solidFill>
                  <a:schemeClr val="dk1"/>
                </a:solidFill>
                <a:latin typeface="+mn-lt"/>
                <a:ea typeface="+mn-ea"/>
                <a:cs typeface="+mn-cs"/>
              </a:defRPr>
            </a:lvl3pPr>
            <a:lvl4pPr algn="l" rtl="0" eaLnBrk="0" fontAlgn="base" hangingPunct="0">
              <a:lnSpc>
                <a:spcPct val="85000"/>
              </a:lnSpc>
              <a:spcBef>
                <a:spcPct val="0"/>
              </a:spcBef>
              <a:spcAft>
                <a:spcPct val="0"/>
              </a:spcAft>
              <a:defRPr sz="4800">
                <a:solidFill>
                  <a:schemeClr val="dk1"/>
                </a:solidFill>
                <a:latin typeface="+mn-lt"/>
                <a:ea typeface="+mn-ea"/>
                <a:cs typeface="+mn-cs"/>
              </a:defRPr>
            </a:lvl4pPr>
            <a:lvl5pPr algn="l" rtl="0" eaLnBrk="0" fontAlgn="base" hangingPunct="0">
              <a:lnSpc>
                <a:spcPct val="85000"/>
              </a:lnSpc>
              <a:spcBef>
                <a:spcPct val="0"/>
              </a:spcBef>
              <a:spcAft>
                <a:spcPct val="0"/>
              </a:spcAft>
              <a:defRPr sz="4800">
                <a:solidFill>
                  <a:schemeClr val="dk1"/>
                </a:solidFill>
                <a:latin typeface="+mn-lt"/>
                <a:ea typeface="+mn-ea"/>
                <a:cs typeface="+mn-cs"/>
              </a:defRPr>
            </a:lvl5pPr>
            <a:lvl6pPr marL="457200" algn="l" rtl="0" eaLnBrk="0" fontAlgn="base" hangingPunct="0">
              <a:lnSpc>
                <a:spcPct val="85000"/>
              </a:lnSpc>
              <a:spcBef>
                <a:spcPct val="0"/>
              </a:spcBef>
              <a:spcAft>
                <a:spcPct val="0"/>
              </a:spcAft>
              <a:defRPr sz="4800">
                <a:solidFill>
                  <a:schemeClr val="dk1"/>
                </a:solidFill>
                <a:latin typeface="+mn-lt"/>
                <a:ea typeface="+mn-ea"/>
                <a:cs typeface="+mn-cs"/>
              </a:defRPr>
            </a:lvl6pPr>
            <a:lvl7pPr marL="914400" algn="l" rtl="0" eaLnBrk="0" fontAlgn="base" hangingPunct="0">
              <a:lnSpc>
                <a:spcPct val="85000"/>
              </a:lnSpc>
              <a:spcBef>
                <a:spcPct val="0"/>
              </a:spcBef>
              <a:spcAft>
                <a:spcPct val="0"/>
              </a:spcAft>
              <a:defRPr sz="4800">
                <a:solidFill>
                  <a:schemeClr val="dk1"/>
                </a:solidFill>
                <a:latin typeface="+mn-lt"/>
                <a:ea typeface="+mn-ea"/>
                <a:cs typeface="+mn-cs"/>
              </a:defRPr>
            </a:lvl7pPr>
            <a:lvl8pPr marL="1371600" algn="l" rtl="0" eaLnBrk="0" fontAlgn="base" hangingPunct="0">
              <a:lnSpc>
                <a:spcPct val="85000"/>
              </a:lnSpc>
              <a:spcBef>
                <a:spcPct val="0"/>
              </a:spcBef>
              <a:spcAft>
                <a:spcPct val="0"/>
              </a:spcAft>
              <a:defRPr sz="4800">
                <a:solidFill>
                  <a:schemeClr val="dk1"/>
                </a:solidFill>
                <a:latin typeface="+mn-lt"/>
                <a:ea typeface="+mn-ea"/>
                <a:cs typeface="+mn-cs"/>
              </a:defRPr>
            </a:lvl8pPr>
            <a:lvl9pPr marL="1828800" algn="l" rtl="0" eaLnBrk="0" fontAlgn="base" hangingPunct="0">
              <a:lnSpc>
                <a:spcPct val="85000"/>
              </a:lnSpc>
              <a:spcBef>
                <a:spcPct val="0"/>
              </a:spcBef>
              <a:spcAft>
                <a:spcPct val="0"/>
              </a:spcAft>
              <a:defRPr sz="4800">
                <a:solidFill>
                  <a:schemeClr val="dk1"/>
                </a:solidFill>
                <a:latin typeface="+mn-lt"/>
                <a:ea typeface="+mn-ea"/>
                <a:cs typeface="+mn-cs"/>
              </a:defRPr>
            </a:lvl9pPr>
          </a:lstStyle>
          <a:p>
            <a:pPr algn="ctr"/>
            <a:r>
              <a:rPr lang="zh-CN" altLang="zh-CN" sz="2000" b="1" dirty="0"/>
              <a:t>金属氧化物</a:t>
            </a:r>
            <a:r>
              <a:rPr lang="zh-CN" altLang="en-US" sz="2000" b="1" dirty="0"/>
              <a:t>和过渡金属解离</a:t>
            </a:r>
            <a:r>
              <a:rPr lang="en-US" altLang="zh-CN" sz="2000" b="1" dirty="0"/>
              <a:t>BEP</a:t>
            </a:r>
            <a:r>
              <a:rPr lang="zh-CN" altLang="zh-CN" sz="2000" b="1" dirty="0"/>
              <a:t>关系的</a:t>
            </a:r>
            <a:r>
              <a:rPr lang="zh-CN" altLang="en-US" sz="2000" b="1" dirty="0"/>
              <a:t>比较</a:t>
            </a:r>
            <a:endParaRPr lang="zh-CN" altLang="en-US" sz="2000" b="1" kern="0" dirty="0">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899592" y="4581128"/>
                <a:ext cx="7704856" cy="1131079"/>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Ø"/>
                </a:pPr>
                <a:r>
                  <a:rPr lang="zh-CN" altLang="en-US" dirty="0"/>
                  <a:t>  斜率</a:t>
                </a:r>
                <a14:m>
                  <m:oMath xmlns:m="http://schemas.openxmlformats.org/officeDocument/2006/math">
                    <m:r>
                      <a:rPr lang="en-US" altLang="zh-CN" i="1" kern="0">
                        <a:latin typeface="Cambria Math" panose="02040503050406030204" pitchFamily="18" charset="0"/>
                        <a:ea typeface="宋体" panose="02010600030101010101" pitchFamily="2" charset="-122"/>
                        <a:cs typeface="Times New Roman" panose="02020603050405020304" pitchFamily="18" charset="0"/>
                      </a:rPr>
                      <m:t>𝛼</m:t>
                    </m:r>
                    <m:r>
                      <a:rPr lang="en-US" altLang="zh-CN" b="0" i="0" kern="0"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dirty="0"/>
                  <a:t>基本相同</a:t>
                </a:r>
                <a:endParaRPr lang="en-US" altLang="zh-CN" dirty="0"/>
              </a:p>
              <a:p>
                <a:pPr marL="457200" indent="-457200" algn="just">
                  <a:lnSpc>
                    <a:spcPct val="125000"/>
                  </a:lnSpc>
                  <a:buFont typeface="Wingdings" panose="05000000000000000000" pitchFamily="2" charset="2"/>
                  <a:buChar char="Ø"/>
                </a:pPr>
                <a:r>
                  <a:rPr lang="zh-CN" altLang="en-US" dirty="0"/>
                  <a:t>截距</a:t>
                </a:r>
                <a14:m>
                  <m:oMath xmlns:m="http://schemas.openxmlformats.org/officeDocument/2006/math">
                    <m:r>
                      <a:rPr lang="en-US" altLang="zh-CN" i="1" kern="0">
                        <a:latin typeface="Cambria Math" panose="02040503050406030204" pitchFamily="18" charset="0"/>
                        <a:ea typeface="宋体" panose="02010600030101010101" pitchFamily="2" charset="-122"/>
                        <a:cs typeface="Times New Roman" panose="02020603050405020304" pitchFamily="18" charset="0"/>
                      </a:rPr>
                      <m:t>𝛽</m:t>
                    </m:r>
                  </m:oMath>
                </a14:m>
                <a:r>
                  <a:rPr lang="zh-CN" altLang="en-US" dirty="0"/>
                  <a:t>有较大差异</a:t>
                </a:r>
                <a:r>
                  <a:rPr lang="en-US" altLang="zh-CN" dirty="0"/>
                  <a:t>: </a:t>
                </a:r>
                <a:r>
                  <a:rPr lang="zh-CN" altLang="en-US" dirty="0"/>
                  <a:t>金属氧化物</a:t>
                </a:r>
                <a:r>
                  <a:rPr lang="en-US" altLang="zh-CN" dirty="0"/>
                  <a:t>BEP</a:t>
                </a:r>
                <a:r>
                  <a:rPr lang="zh-CN" altLang="en-US" dirty="0"/>
                  <a:t>关系截距比过渡金属平面小得多，部分晶型比金属台阶面更小，金红石型氧化物比金属台阶面小约</a:t>
                </a:r>
                <a:r>
                  <a:rPr lang="en-US" altLang="zh-CN" dirty="0"/>
                  <a:t>0.4eV</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99592" y="4581128"/>
                <a:ext cx="7704856" cy="1131079"/>
              </a:xfrm>
              <a:prstGeom prst="rect">
                <a:avLst/>
              </a:prstGeom>
              <a:blipFill rotWithShape="0">
                <a:blip r:embed="rId4"/>
                <a:stretch>
                  <a:fillRect l="-554" t="-1075" r="-713" b="-5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37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633" y="1196752"/>
            <a:ext cx="6394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p:nvPr/>
        </p:nvSpPr>
        <p:spPr bwMode="auto">
          <a:xfrm>
            <a:off x="4211960" y="1556792"/>
            <a:ext cx="936103" cy="936104"/>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 name="Rectangle 9">
            <a:extLst>
              <a:ext uri="{FF2B5EF4-FFF2-40B4-BE49-F238E27FC236}">
                <a16:creationId xmlns:a16="http://schemas.microsoft.com/office/drawing/2014/main" id="{370CE4CE-C56E-3F47-B02C-F734472DFB86}"/>
              </a:ext>
            </a:extLst>
          </p:cNvPr>
          <p:cNvSpPr>
            <a:spLocks noChangeArrowheads="1"/>
          </p:cNvSpPr>
          <p:nvPr/>
        </p:nvSpPr>
        <p:spPr bwMode="auto">
          <a:xfrm>
            <a:off x="755576" y="555067"/>
            <a:ext cx="5401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zh-CN" altLang="en-US"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加氢催化（ </a:t>
            </a:r>
            <a:r>
              <a:rPr lang="en-US" altLang="zh-CN" dirty="0">
                <a:solidFill>
                  <a:srgbClr val="FF0000"/>
                </a:solidFill>
                <a:latin typeface="SimHei" panose="02010609060101010101" pitchFamily="49" charset="-122"/>
                <a:ea typeface="SimHei" panose="02010609060101010101" pitchFamily="49" charset="-122"/>
                <a:cs typeface="Times New Roman" panose="02020603050405020304" pitchFamily="18" charset="0"/>
              </a:rPr>
              <a:t>R</a:t>
            </a:r>
            <a:r>
              <a:rPr lang="zh-CN" altLang="en-US" dirty="0">
                <a:solidFill>
                  <a:srgbClr val="FF0000"/>
                </a:solidFill>
                <a:latin typeface="SimHei" panose="02010609060101010101" pitchFamily="49" charset="-122"/>
                <a:ea typeface="SimHei" panose="02010609060101010101" pitchFamily="49" charset="-122"/>
                <a:cs typeface="Times New Roman" panose="02020603050405020304" pitchFamily="18" charset="0"/>
              </a:rPr>
              <a:t> </a:t>
            </a:r>
            <a:r>
              <a:rPr lang="en-US" altLang="zh-CN" dirty="0">
                <a:solidFill>
                  <a:srgbClr val="FF0000"/>
                </a:solidFill>
                <a:latin typeface="SimHei" panose="02010609060101010101" pitchFamily="49" charset="-122"/>
                <a:ea typeface="SimHei" panose="02010609060101010101" pitchFamily="49" charset="-122"/>
                <a:cs typeface="Times New Roman" panose="02020603050405020304" pitchFamily="18" charset="0"/>
              </a:rPr>
              <a:t>+</a:t>
            </a:r>
            <a:r>
              <a:rPr lang="zh-CN" altLang="en-US" dirty="0">
                <a:solidFill>
                  <a:srgbClr val="FF0000"/>
                </a:solidFill>
                <a:latin typeface="SimHei" panose="02010609060101010101" pitchFamily="49" charset="-122"/>
                <a:ea typeface="SimHei" panose="02010609060101010101" pitchFamily="49" charset="-122"/>
                <a:cs typeface="Times New Roman" panose="02020603050405020304" pitchFamily="18" charset="0"/>
              </a:rPr>
              <a:t> </a:t>
            </a:r>
            <a:r>
              <a:rPr lang="en-US" altLang="zh-CN" dirty="0">
                <a:solidFill>
                  <a:srgbClr val="FF0000"/>
                </a:solidFill>
                <a:latin typeface="SimHei" panose="02010609060101010101" pitchFamily="49" charset="-122"/>
                <a:ea typeface="SimHei" panose="02010609060101010101" pitchFamily="49" charset="-122"/>
                <a:cs typeface="Times New Roman" panose="02020603050405020304" pitchFamily="18" charset="0"/>
              </a:rPr>
              <a:t>H</a:t>
            </a:r>
            <a:r>
              <a:rPr lang="en-US" altLang="zh-CN" baseline="-25000" dirty="0">
                <a:solidFill>
                  <a:srgbClr val="FF0000"/>
                </a:solidFill>
                <a:latin typeface="SimHei" panose="02010609060101010101" pitchFamily="49" charset="-122"/>
                <a:ea typeface="SimHei" panose="02010609060101010101" pitchFamily="49" charset="-122"/>
                <a:cs typeface="Times New Roman" panose="02020603050405020304" pitchFamily="18" charset="0"/>
              </a:rPr>
              <a:t>2</a:t>
            </a:r>
            <a:r>
              <a:rPr lang="zh-CN" altLang="en-US" dirty="0">
                <a:solidFill>
                  <a:srgbClr val="FF0000"/>
                </a:solidFill>
                <a:latin typeface="SimHei" panose="02010609060101010101" pitchFamily="49" charset="-122"/>
                <a:ea typeface="SimHei" panose="02010609060101010101" pitchFamily="49" charset="-122"/>
                <a:cs typeface="Times New Roman" panose="02020603050405020304" pitchFamily="18" charset="0"/>
              </a:rPr>
              <a:t> </a:t>
            </a:r>
            <a:r>
              <a:rPr lang="zh-CN" altLang="en-US" dirty="0">
                <a:solidFill>
                  <a:srgbClr val="FF0000"/>
                </a:solidFill>
                <a:latin typeface="SimHei" panose="02010609060101010101" pitchFamily="49" charset="-122"/>
                <a:ea typeface="SimHei" panose="02010609060101010101" pitchFamily="49" charset="-122"/>
                <a:cs typeface="Times New Roman" panose="02020603050405020304" pitchFamily="18" charset="0"/>
                <a:sym typeface="Wingdings" pitchFamily="2" charset="2"/>
              </a:rPr>
              <a:t>➝ </a:t>
            </a:r>
            <a:r>
              <a:rPr lang="en-US" altLang="zh-CN" dirty="0">
                <a:solidFill>
                  <a:srgbClr val="FF0000"/>
                </a:solidFill>
                <a:latin typeface="SimHei" panose="02010609060101010101" pitchFamily="49" charset="-122"/>
                <a:ea typeface="SimHei" panose="02010609060101010101" pitchFamily="49" charset="-122"/>
                <a:cs typeface="Times New Roman" panose="02020603050405020304" pitchFamily="18" charset="0"/>
                <a:sym typeface="Wingdings" pitchFamily="2" charset="2"/>
              </a:rPr>
              <a:t>RH)</a:t>
            </a:r>
            <a:endParaRPr lang="en-US" altLang="zh-CN"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053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416031279"/>
              </p:ext>
            </p:extLst>
          </p:nvPr>
        </p:nvGraphicFramePr>
        <p:xfrm>
          <a:off x="298651" y="1671235"/>
          <a:ext cx="8640000" cy="1715852"/>
        </p:xfrm>
        <a:graphic>
          <a:graphicData uri="http://schemas.openxmlformats.org/presentationml/2006/ole">
            <mc:AlternateContent xmlns:mc="http://schemas.openxmlformats.org/markup-compatibility/2006">
              <mc:Choice xmlns:v="urn:schemas-microsoft-com:vml" Requires="v">
                <p:oleObj spid="_x0000_s88473" name="Equation" r:id="rId4" imgW="5422680" imgH="1079280" progId="Equation.DSMT4">
                  <p:embed/>
                </p:oleObj>
              </mc:Choice>
              <mc:Fallback>
                <p:oleObj name="Equation" r:id="rId4" imgW="5422680" imgH="1079280" progId="Equation.DSMT4">
                  <p:embed/>
                  <p:pic>
                    <p:nvPicPr>
                      <p:cNvPr id="0" name=""/>
                      <p:cNvPicPr>
                        <a:picLocks noChangeAspect="1" noChangeArrowheads="1"/>
                      </p:cNvPicPr>
                      <p:nvPr/>
                    </p:nvPicPr>
                    <p:blipFill>
                      <a:blip r:embed="rId5"/>
                      <a:srcRect/>
                      <a:stretch>
                        <a:fillRect/>
                      </a:stretch>
                    </p:blipFill>
                    <p:spPr bwMode="auto">
                      <a:xfrm>
                        <a:off x="298651" y="1671235"/>
                        <a:ext cx="8640000" cy="17158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74380936"/>
              </p:ext>
            </p:extLst>
          </p:nvPr>
        </p:nvGraphicFramePr>
        <p:xfrm>
          <a:off x="3567241" y="3554623"/>
          <a:ext cx="2745600" cy="1188000"/>
        </p:xfrm>
        <a:graphic>
          <a:graphicData uri="http://schemas.openxmlformats.org/presentationml/2006/ole">
            <mc:AlternateContent xmlns:mc="http://schemas.openxmlformats.org/markup-compatibility/2006">
              <mc:Choice xmlns:v="urn:schemas-microsoft-com:vml" Requires="v">
                <p:oleObj spid="_x0000_s88474" name="Equation" r:id="rId6" imgW="1981200" imgH="850900" progId="Equation.DSMT4">
                  <p:embed/>
                </p:oleObj>
              </mc:Choice>
              <mc:Fallback>
                <p:oleObj name="Equation" r:id="rId6" imgW="1981200" imgH="850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7241" y="3554623"/>
                        <a:ext cx="2745600" cy="118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4828139"/>
              </p:ext>
            </p:extLst>
          </p:nvPr>
        </p:nvGraphicFramePr>
        <p:xfrm>
          <a:off x="1570558" y="4869160"/>
          <a:ext cx="5400000" cy="720000"/>
        </p:xfrm>
        <a:graphic>
          <a:graphicData uri="http://schemas.openxmlformats.org/presentationml/2006/ole">
            <mc:AlternateContent xmlns:mc="http://schemas.openxmlformats.org/markup-compatibility/2006">
              <mc:Choice xmlns:v="urn:schemas-microsoft-com:vml" Requires="v">
                <p:oleObj spid="_x0000_s88475" name="Equation" r:id="rId8" imgW="2997200" imgH="406400" progId="Equation.DSMT4">
                  <p:embed/>
                </p:oleObj>
              </mc:Choice>
              <mc:Fallback>
                <p:oleObj name="Equation" r:id="rId8" imgW="2997200" imgH="406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0558" y="4869160"/>
                        <a:ext cx="5400000" cy="720000"/>
                      </a:xfrm>
                      <a:prstGeom prst="rect">
                        <a:avLst/>
                      </a:prstGeom>
                      <a:noFill/>
                      <a:ln>
                        <a:solidFill>
                          <a:srgbClr val="FF0000"/>
                        </a:solid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67952762"/>
              </p:ext>
            </p:extLst>
          </p:nvPr>
        </p:nvGraphicFramePr>
        <p:xfrm>
          <a:off x="1544538" y="3792205"/>
          <a:ext cx="1011238" cy="604837"/>
        </p:xfrm>
        <a:graphic>
          <a:graphicData uri="http://schemas.openxmlformats.org/presentationml/2006/ole">
            <mc:AlternateContent xmlns:mc="http://schemas.openxmlformats.org/markup-compatibility/2006">
              <mc:Choice xmlns:v="urn:schemas-microsoft-com:vml" Requires="v">
                <p:oleObj spid="_x0000_s88476" name="Equation" r:id="rId10" imgW="634680" imgH="380880" progId="Equation.DSMT4">
                  <p:embed/>
                </p:oleObj>
              </mc:Choice>
              <mc:Fallback>
                <p:oleObj name="Equation" r:id="rId10" imgW="634680" imgH="380880" progId="Equation.DSMT4">
                  <p:embed/>
                  <p:pic>
                    <p:nvPicPr>
                      <p:cNvPr id="0" name=""/>
                      <p:cNvPicPr>
                        <a:picLocks noChangeAspect="1" noChangeArrowheads="1"/>
                      </p:cNvPicPr>
                      <p:nvPr/>
                    </p:nvPicPr>
                    <p:blipFill>
                      <a:blip r:embed="rId11"/>
                      <a:srcRect/>
                      <a:stretch>
                        <a:fillRect/>
                      </a:stretch>
                    </p:blipFill>
                    <p:spPr bwMode="auto">
                      <a:xfrm>
                        <a:off x="1544538" y="3792205"/>
                        <a:ext cx="1011238"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6"/>
          <p:cNvSpPr txBox="1">
            <a:spLocks noChangeArrowheads="1"/>
          </p:cNvSpPr>
          <p:nvPr/>
        </p:nvSpPr>
        <p:spPr bwMode="auto">
          <a:xfrm>
            <a:off x="249367" y="3804396"/>
            <a:ext cx="23612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rgbClr val="00009E"/>
                </a:solidFill>
                <a:latin typeface="+mj-ea"/>
                <a:ea typeface="+mj-ea"/>
                <a:cs typeface="黑体"/>
              </a:rPr>
              <a:t>极值点：</a:t>
            </a:r>
            <a:endParaRPr lang="en-US" altLang="zh-CN" sz="2400" b="1" dirty="0">
              <a:solidFill>
                <a:srgbClr val="00009E"/>
              </a:solidFill>
              <a:latin typeface="+mj-ea"/>
              <a:ea typeface="+mj-ea"/>
              <a:cs typeface="黑体"/>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068754620"/>
              </p:ext>
            </p:extLst>
          </p:nvPr>
        </p:nvGraphicFramePr>
        <p:xfrm>
          <a:off x="2365908" y="5733256"/>
          <a:ext cx="3718260" cy="655200"/>
        </p:xfrm>
        <a:graphic>
          <a:graphicData uri="http://schemas.openxmlformats.org/presentationml/2006/ole">
            <mc:AlternateContent xmlns:mc="http://schemas.openxmlformats.org/markup-compatibility/2006">
              <mc:Choice xmlns:v="urn:schemas-microsoft-com:vml" Requires="v">
                <p:oleObj spid="_x0000_s88477" name="Equation" r:id="rId12" imgW="2158920" imgH="380880" progId="Equation.DSMT4">
                  <p:embed/>
                </p:oleObj>
              </mc:Choice>
              <mc:Fallback>
                <p:oleObj name="Equation" r:id="rId12" imgW="2158920" imgH="380880" progId="Equation.DSMT4">
                  <p:embed/>
                  <p:pic>
                    <p:nvPicPr>
                      <p:cNvPr id="0" name=""/>
                      <p:cNvPicPr>
                        <a:picLocks noChangeAspect="1" noChangeArrowheads="1"/>
                      </p:cNvPicPr>
                      <p:nvPr/>
                    </p:nvPicPr>
                    <p:blipFill>
                      <a:blip r:embed="rId13"/>
                      <a:srcRect/>
                      <a:stretch>
                        <a:fillRect/>
                      </a:stretch>
                    </p:blipFill>
                    <p:spPr bwMode="auto">
                      <a:xfrm>
                        <a:off x="2365908" y="5733256"/>
                        <a:ext cx="3718260" cy="65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6"/>
          <p:cNvSpPr txBox="1">
            <a:spLocks noChangeArrowheads="1"/>
          </p:cNvSpPr>
          <p:nvPr/>
        </p:nvSpPr>
        <p:spPr bwMode="auto">
          <a:xfrm>
            <a:off x="222071" y="1124446"/>
            <a:ext cx="23612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rgbClr val="00009E"/>
                </a:solidFill>
                <a:latin typeface="+mj-ea"/>
                <a:ea typeface="+mj-ea"/>
                <a:cs typeface="黑体"/>
              </a:rPr>
              <a:t>微分：</a:t>
            </a:r>
            <a:endParaRPr lang="en-US" altLang="zh-CN" sz="2400" b="1" dirty="0">
              <a:solidFill>
                <a:srgbClr val="00009E"/>
              </a:solidFill>
              <a:latin typeface="+mj-ea"/>
              <a:ea typeface="+mj-ea"/>
              <a:cs typeface="黑体"/>
            </a:endParaRPr>
          </a:p>
        </p:txBody>
      </p:sp>
      <p:sp>
        <p:nvSpPr>
          <p:cNvPr id="21" name="右箭头 20"/>
          <p:cNvSpPr/>
          <p:nvPr/>
        </p:nvSpPr>
        <p:spPr bwMode="auto">
          <a:xfrm>
            <a:off x="2791171" y="4010733"/>
            <a:ext cx="494950" cy="1677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charset="-122"/>
            </a:endParaRPr>
          </a:p>
        </p:txBody>
      </p:sp>
      <p:sp>
        <p:nvSpPr>
          <p:cNvPr id="22" name="右箭头 21"/>
          <p:cNvSpPr/>
          <p:nvPr/>
        </p:nvSpPr>
        <p:spPr bwMode="auto">
          <a:xfrm>
            <a:off x="880681" y="5145270"/>
            <a:ext cx="494950" cy="1677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charset="-122"/>
            </a:endParaRPr>
          </a:p>
        </p:txBody>
      </p:sp>
      <p:sp>
        <p:nvSpPr>
          <p:cNvPr id="15" name="矩形 10"/>
          <p:cNvSpPr>
            <a:spLocks noChangeArrowheads="1"/>
          </p:cNvSpPr>
          <p:nvPr/>
        </p:nvSpPr>
        <p:spPr bwMode="auto">
          <a:xfrm>
            <a:off x="720000" y="18000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火山型曲线的存在</a:t>
            </a:r>
          </a:p>
        </p:txBody>
      </p:sp>
      <p:sp>
        <p:nvSpPr>
          <p:cNvPr id="23"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4" name="图片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Tree>
    <p:extLst>
      <p:ext uri="{BB962C8B-B14F-4D97-AF65-F5344CB8AC3E}">
        <p14:creationId xmlns:p14="http://schemas.microsoft.com/office/powerpoint/2010/main" val="36073619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509673376"/>
              </p:ext>
            </p:extLst>
          </p:nvPr>
        </p:nvGraphicFramePr>
        <p:xfrm>
          <a:off x="655984" y="1412776"/>
          <a:ext cx="4238144" cy="973296"/>
        </p:xfrm>
        <a:graphic>
          <a:graphicData uri="http://schemas.openxmlformats.org/presentationml/2006/ole">
            <mc:AlternateContent xmlns:mc="http://schemas.openxmlformats.org/markup-compatibility/2006">
              <mc:Choice xmlns:v="urn:schemas-microsoft-com:vml" Requires="v">
                <p:oleObj spid="_x0000_s85898" name="Equation" r:id="rId4" imgW="3276600" imgH="749300" progId="Equation.DSMT4">
                  <p:embed/>
                </p:oleObj>
              </mc:Choice>
              <mc:Fallback>
                <p:oleObj name="Equation" r:id="rId4" imgW="3276600" imgH="749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984" y="1412776"/>
                        <a:ext cx="4238144" cy="973296"/>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45686985"/>
              </p:ext>
            </p:extLst>
          </p:nvPr>
        </p:nvGraphicFramePr>
        <p:xfrm>
          <a:off x="755576" y="2703513"/>
          <a:ext cx="3767137" cy="974725"/>
        </p:xfrm>
        <a:graphic>
          <a:graphicData uri="http://schemas.openxmlformats.org/presentationml/2006/ole">
            <mc:AlternateContent xmlns:mc="http://schemas.openxmlformats.org/markup-compatibility/2006">
              <mc:Choice xmlns:v="urn:schemas-microsoft-com:vml" Requires="v">
                <p:oleObj spid="_x0000_s85899" name="Equation" r:id="rId6" imgW="2793960" imgH="723600" progId="Equation.DSMT4">
                  <p:embed/>
                </p:oleObj>
              </mc:Choice>
              <mc:Fallback>
                <p:oleObj name="Equation" r:id="rId6" imgW="2793960" imgH="723600" progId="Equation.DSMT4">
                  <p:embed/>
                  <p:pic>
                    <p:nvPicPr>
                      <p:cNvPr id="0" name=""/>
                      <p:cNvPicPr>
                        <a:picLocks noChangeAspect="1" noChangeArrowheads="1"/>
                      </p:cNvPicPr>
                      <p:nvPr/>
                    </p:nvPicPr>
                    <p:blipFill>
                      <a:blip r:embed="rId7"/>
                      <a:srcRect/>
                      <a:stretch>
                        <a:fillRect/>
                      </a:stretch>
                    </p:blipFill>
                    <p:spPr bwMode="auto">
                      <a:xfrm>
                        <a:off x="755576" y="2703513"/>
                        <a:ext cx="3767137"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32716321"/>
              </p:ext>
            </p:extLst>
          </p:nvPr>
        </p:nvGraphicFramePr>
        <p:xfrm>
          <a:off x="664178" y="3727633"/>
          <a:ext cx="2057143" cy="720000"/>
        </p:xfrm>
        <a:graphic>
          <a:graphicData uri="http://schemas.openxmlformats.org/presentationml/2006/ole">
            <mc:AlternateContent xmlns:mc="http://schemas.openxmlformats.org/markup-compatibility/2006">
              <mc:Choice xmlns:v="urn:schemas-microsoft-com:vml" Requires="v">
                <p:oleObj spid="_x0000_s85900" name="Equation" r:id="rId8" imgW="1523880" imgH="533160" progId="Equation.DSMT4">
                  <p:embed/>
                </p:oleObj>
              </mc:Choice>
              <mc:Fallback>
                <p:oleObj name="Equation" r:id="rId8" imgW="1523880" imgH="533160" progId="Equation.DSMT4">
                  <p:embed/>
                  <p:pic>
                    <p:nvPicPr>
                      <p:cNvPr id="0" name=""/>
                      <p:cNvPicPr>
                        <a:picLocks noChangeAspect="1" noChangeArrowheads="1"/>
                      </p:cNvPicPr>
                      <p:nvPr/>
                    </p:nvPicPr>
                    <p:blipFill>
                      <a:blip r:embed="rId9"/>
                      <a:srcRect/>
                      <a:stretch>
                        <a:fillRect/>
                      </a:stretch>
                    </p:blipFill>
                    <p:spPr bwMode="auto">
                      <a:xfrm>
                        <a:off x="664178" y="3727633"/>
                        <a:ext cx="2057143"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56418909"/>
              </p:ext>
            </p:extLst>
          </p:nvPr>
        </p:nvGraphicFramePr>
        <p:xfrm>
          <a:off x="827584" y="4602163"/>
          <a:ext cx="3836987" cy="976312"/>
        </p:xfrm>
        <a:graphic>
          <a:graphicData uri="http://schemas.openxmlformats.org/presentationml/2006/ole">
            <mc:AlternateContent xmlns:mc="http://schemas.openxmlformats.org/markup-compatibility/2006">
              <mc:Choice xmlns:v="urn:schemas-microsoft-com:vml" Requires="v">
                <p:oleObj spid="_x0000_s85901" name="Equation" r:id="rId10" imgW="2844720" imgH="723600" progId="Equation.DSMT4">
                  <p:embed/>
                </p:oleObj>
              </mc:Choice>
              <mc:Fallback>
                <p:oleObj name="Equation" r:id="rId10" imgW="2844720" imgH="723600" progId="Equation.DSMT4">
                  <p:embed/>
                  <p:pic>
                    <p:nvPicPr>
                      <p:cNvPr id="0" name=""/>
                      <p:cNvPicPr>
                        <a:picLocks noChangeAspect="1" noChangeArrowheads="1"/>
                      </p:cNvPicPr>
                      <p:nvPr/>
                    </p:nvPicPr>
                    <p:blipFill>
                      <a:blip r:embed="rId11"/>
                      <a:srcRect/>
                      <a:stretch>
                        <a:fillRect/>
                      </a:stretch>
                    </p:blipFill>
                    <p:spPr bwMode="auto">
                      <a:xfrm>
                        <a:off x="827584" y="4602163"/>
                        <a:ext cx="3836987"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56145655"/>
              </p:ext>
            </p:extLst>
          </p:nvPr>
        </p:nvGraphicFramePr>
        <p:xfrm>
          <a:off x="730613" y="5687790"/>
          <a:ext cx="2057143" cy="720000"/>
        </p:xfrm>
        <a:graphic>
          <a:graphicData uri="http://schemas.openxmlformats.org/presentationml/2006/ole">
            <mc:AlternateContent xmlns:mc="http://schemas.openxmlformats.org/markup-compatibility/2006">
              <mc:Choice xmlns:v="urn:schemas-microsoft-com:vml" Requires="v">
                <p:oleObj spid="_x0000_s85902" name="Equation" r:id="rId12" imgW="1524000" imgH="533400" progId="Equation.DSMT4">
                  <p:embed/>
                </p:oleObj>
              </mc:Choice>
              <mc:Fallback>
                <p:oleObj name="Equation" r:id="rId12" imgW="1524000" imgH="533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0613" y="5687790"/>
                        <a:ext cx="2057143"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97134725"/>
              </p:ext>
            </p:extLst>
          </p:nvPr>
        </p:nvGraphicFramePr>
        <p:xfrm>
          <a:off x="5963826" y="1313902"/>
          <a:ext cx="2350746" cy="900000"/>
        </p:xfrm>
        <a:graphic>
          <a:graphicData uri="http://schemas.openxmlformats.org/presentationml/2006/ole">
            <mc:AlternateContent xmlns:mc="http://schemas.openxmlformats.org/markup-compatibility/2006">
              <mc:Choice xmlns:v="urn:schemas-microsoft-com:vml" Requires="v">
                <p:oleObj spid="_x0000_s85903" name="Equation" r:id="rId14" imgW="1663700" imgH="635000" progId="Equation.DSMT4">
                  <p:embed/>
                </p:oleObj>
              </mc:Choice>
              <mc:Fallback>
                <p:oleObj name="Equation" r:id="rId14" imgW="1663700" imgH="6350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3826" y="1313902"/>
                        <a:ext cx="2350746" cy="90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6"/>
          <p:cNvSpPr txBox="1">
            <a:spLocks noChangeArrowheads="1"/>
          </p:cNvSpPr>
          <p:nvPr/>
        </p:nvSpPr>
        <p:spPr bwMode="auto">
          <a:xfrm>
            <a:off x="524835" y="2420888"/>
            <a:ext cx="2361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FF0000"/>
                </a:solidFill>
                <a:latin typeface="+mj-ea"/>
                <a:ea typeface="+mj-ea"/>
                <a:cs typeface="黑体"/>
              </a:rPr>
              <a:t>左边：</a:t>
            </a:r>
            <a:endParaRPr lang="en-US" altLang="zh-CN" sz="2000" b="1" dirty="0">
              <a:solidFill>
                <a:srgbClr val="FF0000"/>
              </a:solidFill>
              <a:latin typeface="+mj-ea"/>
              <a:ea typeface="+mj-ea"/>
              <a:cs typeface="黑体"/>
            </a:endParaRPr>
          </a:p>
        </p:txBody>
      </p:sp>
      <p:sp>
        <p:nvSpPr>
          <p:cNvPr id="12" name="Text Box 6"/>
          <p:cNvSpPr txBox="1">
            <a:spLocks noChangeArrowheads="1"/>
          </p:cNvSpPr>
          <p:nvPr/>
        </p:nvSpPr>
        <p:spPr bwMode="auto">
          <a:xfrm>
            <a:off x="512135" y="4491191"/>
            <a:ext cx="2361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FF0000"/>
                </a:solidFill>
                <a:latin typeface="+mj-ea"/>
                <a:ea typeface="+mj-ea"/>
                <a:cs typeface="黑体"/>
              </a:rPr>
              <a:t>右边：</a:t>
            </a:r>
            <a:endParaRPr lang="en-US" altLang="zh-CN" sz="2000" b="1" dirty="0">
              <a:solidFill>
                <a:srgbClr val="FF0000"/>
              </a:solidFill>
              <a:latin typeface="+mj-ea"/>
              <a:ea typeface="+mj-ea"/>
              <a:cs typeface="黑体"/>
            </a:endParaRPr>
          </a:p>
        </p:txBody>
      </p:sp>
      <p:sp>
        <p:nvSpPr>
          <p:cNvPr id="13" name="Text Box 6"/>
          <p:cNvSpPr txBox="1">
            <a:spLocks noChangeArrowheads="1"/>
          </p:cNvSpPr>
          <p:nvPr/>
        </p:nvSpPr>
        <p:spPr bwMode="auto">
          <a:xfrm>
            <a:off x="467544" y="1052736"/>
            <a:ext cx="23612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rgbClr val="FF0000"/>
                </a:solidFill>
                <a:latin typeface="+mj-ea"/>
                <a:ea typeface="+mj-ea"/>
                <a:cs typeface="黑体"/>
              </a:rPr>
              <a:t>分子</a:t>
            </a:r>
            <a:r>
              <a:rPr lang="zh-CN" altLang="en-US" sz="2400" dirty="0">
                <a:solidFill>
                  <a:srgbClr val="FF0000"/>
                </a:solidFill>
                <a:latin typeface="+mj-ea"/>
                <a:ea typeface="+mj-ea"/>
                <a:cs typeface="黑体"/>
              </a:rPr>
              <a:t>上</a:t>
            </a:r>
            <a:r>
              <a:rPr lang="zh-CN" altLang="en-US" sz="2400" b="1" dirty="0">
                <a:solidFill>
                  <a:srgbClr val="FF0000"/>
                </a:solidFill>
                <a:latin typeface="+mj-ea"/>
                <a:ea typeface="+mj-ea"/>
                <a:cs typeface="黑体"/>
              </a:rPr>
              <a:t>两项之商：</a:t>
            </a:r>
            <a:endParaRPr lang="en-US" altLang="zh-CN" sz="2400" b="1" dirty="0">
              <a:solidFill>
                <a:srgbClr val="FF0000"/>
              </a:solidFill>
              <a:latin typeface="+mj-ea"/>
              <a:ea typeface="+mj-ea"/>
              <a:cs typeface="黑体"/>
            </a:endParaRPr>
          </a:p>
        </p:txBody>
      </p:sp>
      <p:sp>
        <p:nvSpPr>
          <p:cNvPr id="14" name="Text Box 6"/>
          <p:cNvSpPr txBox="1">
            <a:spLocks noChangeArrowheads="1"/>
          </p:cNvSpPr>
          <p:nvPr/>
        </p:nvSpPr>
        <p:spPr bwMode="auto">
          <a:xfrm>
            <a:off x="3409623" y="5762923"/>
            <a:ext cx="23612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0000FF"/>
                </a:solidFill>
                <a:latin typeface="+mn-ea"/>
                <a:cs typeface="黑体"/>
              </a:rPr>
              <a:t>中值定理：</a:t>
            </a:r>
            <a:r>
              <a:rPr lang="zh-CN" altLang="en-US" sz="2000" b="1" dirty="0">
                <a:solidFill>
                  <a:srgbClr val="FF0000"/>
                </a:solidFill>
                <a:latin typeface="+mn-ea"/>
                <a:cs typeface="黑体"/>
              </a:rPr>
              <a:t>存在</a:t>
            </a:r>
            <a:endParaRPr lang="en-US" altLang="zh-CN" sz="2000" b="1" dirty="0">
              <a:solidFill>
                <a:srgbClr val="FF0000"/>
              </a:solidFill>
              <a:latin typeface="+mn-ea"/>
              <a:cs typeface="黑体"/>
            </a:endParaRPr>
          </a:p>
          <a:p>
            <a:pPr>
              <a:spcBef>
                <a:spcPct val="50000"/>
              </a:spcBef>
            </a:pPr>
            <a:r>
              <a:rPr lang="zh-CN" altLang="en-US" sz="2000" b="1" dirty="0">
                <a:solidFill>
                  <a:srgbClr val="0000FF"/>
                </a:solidFill>
                <a:latin typeface="+mn-ea"/>
                <a:cs typeface="黑体"/>
              </a:rPr>
              <a:t>左</a:t>
            </a:r>
            <a:r>
              <a:rPr lang="en-US" altLang="zh-CN" sz="2000" b="1" dirty="0">
                <a:solidFill>
                  <a:srgbClr val="0000FF"/>
                </a:solidFill>
                <a:latin typeface="+mn-ea"/>
                <a:cs typeface="黑体"/>
              </a:rPr>
              <a:t>&gt;0,</a:t>
            </a:r>
            <a:r>
              <a:rPr lang="zh-CN" altLang="en-US" sz="2000" b="1" dirty="0">
                <a:solidFill>
                  <a:srgbClr val="0000FF"/>
                </a:solidFill>
                <a:latin typeface="+mn-ea"/>
                <a:cs typeface="黑体"/>
              </a:rPr>
              <a:t>右</a:t>
            </a:r>
            <a:r>
              <a:rPr lang="en-US" altLang="zh-CN" sz="2000" b="1" dirty="0">
                <a:solidFill>
                  <a:srgbClr val="0000FF"/>
                </a:solidFill>
                <a:latin typeface="+mn-ea"/>
                <a:cs typeface="黑体"/>
              </a:rPr>
              <a:t>&lt;0</a:t>
            </a:r>
            <a:r>
              <a:rPr lang="zh-CN" altLang="en-US" sz="2000" b="1" dirty="0">
                <a:solidFill>
                  <a:srgbClr val="0000FF"/>
                </a:solidFill>
                <a:latin typeface="+mn-ea"/>
                <a:cs typeface="黑体"/>
              </a:rPr>
              <a:t>：</a:t>
            </a:r>
            <a:r>
              <a:rPr lang="zh-CN" altLang="en-US" sz="2000" b="1" dirty="0">
                <a:solidFill>
                  <a:srgbClr val="FF0000"/>
                </a:solidFill>
                <a:latin typeface="+mn-ea"/>
                <a:cs typeface="黑体"/>
              </a:rPr>
              <a:t>极大值</a:t>
            </a:r>
            <a:endParaRPr lang="en-US" altLang="zh-CN" sz="2000" b="1" dirty="0">
              <a:solidFill>
                <a:srgbClr val="FF0000"/>
              </a:solidFill>
              <a:latin typeface="+mn-ea"/>
              <a:cs typeface="黑体"/>
            </a:endParaRPr>
          </a:p>
        </p:txBody>
      </p:sp>
      <p:sp>
        <p:nvSpPr>
          <p:cNvPr id="15" name="Text Box 6"/>
          <p:cNvSpPr txBox="1">
            <a:spLocks noChangeArrowheads="1"/>
          </p:cNvSpPr>
          <p:nvPr/>
        </p:nvSpPr>
        <p:spPr bwMode="auto">
          <a:xfrm>
            <a:off x="6105744" y="2380818"/>
            <a:ext cx="2361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0000FF"/>
                </a:solidFill>
                <a:latin typeface="+mn-ea"/>
                <a:cs typeface="黑体"/>
              </a:rPr>
              <a:t>单调递减，</a:t>
            </a:r>
            <a:r>
              <a:rPr lang="zh-CN" altLang="en-US" sz="2000" b="1" dirty="0">
                <a:solidFill>
                  <a:srgbClr val="FF0000"/>
                </a:solidFill>
                <a:latin typeface="+mn-ea"/>
                <a:cs typeface="黑体"/>
              </a:rPr>
              <a:t>不存在</a:t>
            </a:r>
            <a:endParaRPr lang="en-US" altLang="zh-CN" sz="2000" b="1" dirty="0">
              <a:solidFill>
                <a:srgbClr val="FF0000"/>
              </a:solidFill>
              <a:latin typeface="+mn-ea"/>
              <a:cs typeface="黑体"/>
            </a:endParaRPr>
          </a:p>
        </p:txBody>
      </p:sp>
      <p:sp>
        <p:nvSpPr>
          <p:cNvPr id="19" name="文本框 18"/>
          <p:cNvSpPr txBox="1"/>
          <p:nvPr/>
        </p:nvSpPr>
        <p:spPr>
          <a:xfrm>
            <a:off x="2161828" y="2636912"/>
            <a:ext cx="1265673" cy="369332"/>
          </a:xfrm>
          <a:prstGeom prst="rect">
            <a:avLst/>
          </a:prstGeom>
          <a:noFill/>
          <a:ln w="15875">
            <a:solidFill>
              <a:srgbClr val="FF0000"/>
            </a:solidFill>
          </a:ln>
        </p:spPr>
        <p:txBody>
          <a:bodyPr wrap="square" rtlCol="0">
            <a:spAutoFit/>
          </a:bodyPr>
          <a:lstStyle/>
          <a:p>
            <a:endParaRPr lang="zh-CN" altLang="en-US" dirty="0"/>
          </a:p>
        </p:txBody>
      </p:sp>
      <p:sp>
        <p:nvSpPr>
          <p:cNvPr id="20" name="文本框 19"/>
          <p:cNvSpPr txBox="1"/>
          <p:nvPr/>
        </p:nvSpPr>
        <p:spPr>
          <a:xfrm>
            <a:off x="3052203" y="4536509"/>
            <a:ext cx="1265673" cy="369332"/>
          </a:xfrm>
          <a:prstGeom prst="rect">
            <a:avLst/>
          </a:prstGeom>
          <a:noFill/>
          <a:ln w="15875">
            <a:solidFill>
              <a:srgbClr val="FF0000"/>
            </a:solidFill>
          </a:ln>
        </p:spPr>
        <p:txBody>
          <a:bodyPr wrap="square" rtlCol="0">
            <a:spAutoFit/>
          </a:bodyPr>
          <a:lstStyle/>
          <a:p>
            <a:endParaRPr lang="zh-CN" altLang="en-US" dirty="0"/>
          </a:p>
        </p:txBody>
      </p:sp>
      <p:pic>
        <p:nvPicPr>
          <p:cNvPr id="10" name="图片 9"/>
          <p:cNvPicPr/>
          <p:nvPr/>
        </p:nvPicPr>
        <p:blipFill>
          <a:blip r:embed="rId16">
            <a:extLst>
              <a:ext uri="{28A0092B-C50C-407E-A947-70E740481C1C}">
                <a14:useLocalDpi xmlns:a14="http://schemas.microsoft.com/office/drawing/2010/main" val="0"/>
              </a:ext>
            </a:extLst>
          </a:blip>
          <a:stretch>
            <a:fillRect/>
          </a:stretch>
        </p:blipFill>
        <p:spPr>
          <a:xfrm>
            <a:off x="4804927" y="2852936"/>
            <a:ext cx="3662045" cy="2879725"/>
          </a:xfrm>
          <a:prstGeom prst="rect">
            <a:avLst/>
          </a:prstGeom>
        </p:spPr>
      </p:pic>
      <p:sp>
        <p:nvSpPr>
          <p:cNvPr id="21" name="矩形 10"/>
          <p:cNvSpPr>
            <a:spLocks noChangeArrowheads="1"/>
          </p:cNvSpPr>
          <p:nvPr/>
        </p:nvSpPr>
        <p:spPr bwMode="auto">
          <a:xfrm>
            <a:off x="720000" y="18000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火山型曲线的证明</a:t>
            </a:r>
          </a:p>
        </p:txBody>
      </p:sp>
      <p:sp>
        <p:nvSpPr>
          <p:cNvPr id="22"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3" name="图片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2463580" y="2314972"/>
                <a:ext cx="720004" cy="4033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009E"/>
                          </a:solidFill>
                          <a:latin typeface="Cambria Math" panose="02040503050406030204" pitchFamily="18" charset="0"/>
                        </a:rPr>
                        <m:t>𝜟</m:t>
                      </m:r>
                      <m:sSubSup>
                        <m:sSubSupPr>
                          <m:ctrlPr>
                            <a:rPr lang="zh-CN" altLang="en-US" i="1">
                              <a:solidFill>
                                <a:srgbClr val="00009E"/>
                              </a:solidFill>
                              <a:latin typeface="Cambria Math" panose="02040503050406030204" pitchFamily="18" charset="0"/>
                            </a:rPr>
                          </m:ctrlPr>
                        </m:sSubSupPr>
                        <m:e>
                          <m:r>
                            <a:rPr lang="zh-CN" altLang="en-US" b="1" i="1">
                              <a:solidFill>
                                <a:srgbClr val="00009E"/>
                              </a:solidFill>
                              <a:latin typeface="Cambria Math" panose="02040503050406030204" pitchFamily="18" charset="0"/>
                            </a:rPr>
                            <m:t>𝝁</m:t>
                          </m:r>
                        </m:e>
                        <m:sub>
                          <m:r>
                            <a:rPr lang="zh-CN" altLang="en-US" b="1" i="1">
                              <a:solidFill>
                                <a:srgbClr val="00009E"/>
                              </a:solidFill>
                              <a:latin typeface="Cambria Math" panose="02040503050406030204" pitchFamily="18" charset="0"/>
                            </a:rPr>
                            <m:t>𝑰</m:t>
                          </m:r>
                        </m:sub>
                        <m:sup/>
                      </m:sSubSup>
                    </m:oMath>
                  </m:oMathPara>
                </a14:m>
                <a:endParaRPr lang="zh-CN" altLang="en-US" dirty="0">
                  <a:solidFill>
                    <a:srgbClr val="00009E"/>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2463580" y="2314972"/>
                <a:ext cx="720004" cy="403316"/>
              </a:xfrm>
              <a:prstGeom prst="rect">
                <a:avLst/>
              </a:prstGeom>
              <a:blipFill rotWithShape="0">
                <a:blip r:embed="rId18"/>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345670" y="4218878"/>
                <a:ext cx="893129" cy="4033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009E"/>
                          </a:solidFill>
                          <a:latin typeface="Cambria Math" panose="02040503050406030204" pitchFamily="18" charset="0"/>
                        </a:rPr>
                        <m:t>−</m:t>
                      </m:r>
                      <m:r>
                        <a:rPr lang="zh-CN" altLang="en-US" b="1" i="1" smtClean="0">
                          <a:solidFill>
                            <a:srgbClr val="00009E"/>
                          </a:solidFill>
                          <a:latin typeface="Cambria Math" panose="02040503050406030204" pitchFamily="18" charset="0"/>
                        </a:rPr>
                        <m:t>𝜟</m:t>
                      </m:r>
                      <m:sSubSup>
                        <m:sSubSupPr>
                          <m:ctrlPr>
                            <a:rPr lang="zh-CN" altLang="en-US" i="1">
                              <a:solidFill>
                                <a:srgbClr val="00009E"/>
                              </a:solidFill>
                              <a:latin typeface="Cambria Math" panose="02040503050406030204" pitchFamily="18" charset="0"/>
                            </a:rPr>
                          </m:ctrlPr>
                        </m:sSubSupPr>
                        <m:e>
                          <m:r>
                            <a:rPr lang="zh-CN" altLang="en-US" b="1" i="1">
                              <a:solidFill>
                                <a:srgbClr val="00009E"/>
                              </a:solidFill>
                              <a:latin typeface="Cambria Math" panose="02040503050406030204" pitchFamily="18" charset="0"/>
                            </a:rPr>
                            <m:t>𝝁</m:t>
                          </m:r>
                        </m:e>
                        <m:sub>
                          <m:r>
                            <a:rPr lang="zh-CN" altLang="en-US" b="1" i="1">
                              <a:solidFill>
                                <a:srgbClr val="00009E"/>
                              </a:solidFill>
                              <a:latin typeface="Cambria Math" panose="02040503050406030204" pitchFamily="18" charset="0"/>
                            </a:rPr>
                            <m:t>𝑰</m:t>
                          </m:r>
                        </m:sub>
                        <m:sup/>
                      </m:sSubSup>
                    </m:oMath>
                  </m:oMathPara>
                </a14:m>
                <a:endParaRPr lang="zh-CN" altLang="en-US" dirty="0">
                  <a:solidFill>
                    <a:srgbClr val="00009E"/>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3345670" y="4218878"/>
                <a:ext cx="893129" cy="403316"/>
              </a:xfrm>
              <a:prstGeom prst="rect">
                <a:avLst/>
              </a:prstGeom>
              <a:blipFill rotWithShape="0">
                <a:blip r:embed="rId19"/>
                <a:stretch>
                  <a:fillRect b="-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2377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636584807"/>
              </p:ext>
            </p:extLst>
          </p:nvPr>
        </p:nvGraphicFramePr>
        <p:xfrm>
          <a:off x="2356939" y="1700808"/>
          <a:ext cx="1206949" cy="468000"/>
        </p:xfrm>
        <a:graphic>
          <a:graphicData uri="http://schemas.openxmlformats.org/presentationml/2006/ole">
            <mc:AlternateContent xmlns:mc="http://schemas.openxmlformats.org/markup-compatibility/2006">
              <mc:Choice xmlns:v="urn:schemas-microsoft-com:vml" Requires="v">
                <p:oleObj spid="_x0000_s86834" name="Equation" r:id="rId4" imgW="622080" imgH="241200" progId="Equation.DSMT4">
                  <p:embed/>
                </p:oleObj>
              </mc:Choice>
              <mc:Fallback>
                <p:oleObj name="Equation" r:id="rId4" imgW="622080" imgH="241200" progId="Equation.DSMT4">
                  <p:embed/>
                  <p:pic>
                    <p:nvPicPr>
                      <p:cNvPr id="0" name=""/>
                      <p:cNvPicPr>
                        <a:picLocks noChangeAspect="1" noChangeArrowheads="1"/>
                      </p:cNvPicPr>
                      <p:nvPr/>
                    </p:nvPicPr>
                    <p:blipFill>
                      <a:blip r:embed="rId5"/>
                      <a:srcRect/>
                      <a:stretch>
                        <a:fillRect/>
                      </a:stretch>
                    </p:blipFill>
                    <p:spPr bwMode="auto">
                      <a:xfrm>
                        <a:off x="2356939" y="1700808"/>
                        <a:ext cx="1206949" cy="468000"/>
                      </a:xfrm>
                      <a:prstGeom prst="rect">
                        <a:avLst/>
                      </a:prstGeom>
                      <a:noFill/>
                      <a:ln w="25400">
                        <a:solidFill>
                          <a:srgbClr val="FF0000"/>
                        </a:solid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04515522"/>
              </p:ext>
            </p:extLst>
          </p:nvPr>
        </p:nvGraphicFramePr>
        <p:xfrm>
          <a:off x="1115616" y="2387079"/>
          <a:ext cx="2429198" cy="681881"/>
        </p:xfrm>
        <a:graphic>
          <a:graphicData uri="http://schemas.openxmlformats.org/presentationml/2006/ole">
            <mc:AlternateContent xmlns:mc="http://schemas.openxmlformats.org/markup-compatibility/2006">
              <mc:Choice xmlns:v="urn:schemas-microsoft-com:vml" Requires="v">
                <p:oleObj spid="_x0000_s86835" name="Equation" r:id="rId6" imgW="1447172" imgH="406224" progId="Equation.DSMT4">
                  <p:embed/>
                </p:oleObj>
              </mc:Choice>
              <mc:Fallback>
                <p:oleObj name="Equation" r:id="rId6" imgW="1447172" imgH="4062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2387079"/>
                        <a:ext cx="2429198" cy="68188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773852405"/>
              </p:ext>
            </p:extLst>
          </p:nvPr>
        </p:nvGraphicFramePr>
        <p:xfrm>
          <a:off x="779163" y="3903985"/>
          <a:ext cx="3506316" cy="626828"/>
        </p:xfrm>
        <a:graphic>
          <a:graphicData uri="http://schemas.openxmlformats.org/presentationml/2006/ole">
            <mc:AlternateContent xmlns:mc="http://schemas.openxmlformats.org/markup-compatibility/2006">
              <mc:Choice xmlns:v="urn:schemas-microsoft-com:vml" Requires="v">
                <p:oleObj spid="_x0000_s86836" name="Equation" r:id="rId8" imgW="2273300" imgH="406400" progId="Equation.DSMT4">
                  <p:embed/>
                </p:oleObj>
              </mc:Choice>
              <mc:Fallback>
                <p:oleObj name="Equation" r:id="rId8" imgW="2273300" imgH="406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163" y="3903985"/>
                        <a:ext cx="3506316" cy="626828"/>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86326987"/>
              </p:ext>
            </p:extLst>
          </p:nvPr>
        </p:nvGraphicFramePr>
        <p:xfrm>
          <a:off x="846078" y="5041112"/>
          <a:ext cx="3604260" cy="626828"/>
        </p:xfrm>
        <a:graphic>
          <a:graphicData uri="http://schemas.openxmlformats.org/presentationml/2006/ole">
            <mc:AlternateContent xmlns:mc="http://schemas.openxmlformats.org/markup-compatibility/2006">
              <mc:Choice xmlns:v="urn:schemas-microsoft-com:vml" Requires="v">
                <p:oleObj spid="_x0000_s86837" name="Equation" r:id="rId10" imgW="2336800" imgH="406400" progId="Equation.DSMT4">
                  <p:embed/>
                </p:oleObj>
              </mc:Choice>
              <mc:Fallback>
                <p:oleObj name="Equation" r:id="rId10" imgW="2336800" imgH="406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078" y="5041112"/>
                        <a:ext cx="3604260" cy="626828"/>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574515993"/>
              </p:ext>
            </p:extLst>
          </p:nvPr>
        </p:nvGraphicFramePr>
        <p:xfrm>
          <a:off x="2522163" y="3475509"/>
          <a:ext cx="1722437" cy="323850"/>
        </p:xfrm>
        <a:graphic>
          <a:graphicData uri="http://schemas.openxmlformats.org/presentationml/2006/ole">
            <mc:AlternateContent xmlns:mc="http://schemas.openxmlformats.org/markup-compatibility/2006">
              <mc:Choice xmlns:v="urn:schemas-microsoft-com:vml" Requires="v">
                <p:oleObj spid="_x0000_s86838" name="Equation" r:id="rId12" imgW="1079280" imgH="203040" progId="Equation.DSMT4">
                  <p:embed/>
                </p:oleObj>
              </mc:Choice>
              <mc:Fallback>
                <p:oleObj name="Equation" r:id="rId12" imgW="1079280" imgH="203040" progId="Equation.DSMT4">
                  <p:embed/>
                  <p:pic>
                    <p:nvPicPr>
                      <p:cNvPr id="0" name=""/>
                      <p:cNvPicPr>
                        <a:picLocks noChangeAspect="1" noChangeArrowheads="1"/>
                      </p:cNvPicPr>
                      <p:nvPr/>
                    </p:nvPicPr>
                    <p:blipFill>
                      <a:blip r:embed="rId13"/>
                      <a:srcRect/>
                      <a:stretch>
                        <a:fillRect/>
                      </a:stretch>
                    </p:blipFill>
                    <p:spPr bwMode="auto">
                      <a:xfrm>
                        <a:off x="2522163" y="3475509"/>
                        <a:ext cx="1722437" cy="32385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543437503"/>
              </p:ext>
            </p:extLst>
          </p:nvPr>
        </p:nvGraphicFramePr>
        <p:xfrm>
          <a:off x="2601538" y="4639146"/>
          <a:ext cx="1681162" cy="323850"/>
        </p:xfrm>
        <a:graphic>
          <a:graphicData uri="http://schemas.openxmlformats.org/presentationml/2006/ole">
            <mc:AlternateContent xmlns:mc="http://schemas.openxmlformats.org/markup-compatibility/2006">
              <mc:Choice xmlns:v="urn:schemas-microsoft-com:vml" Requires="v">
                <p:oleObj spid="_x0000_s86839" name="Equation" r:id="rId14" imgW="1054080" imgH="203040" progId="Equation.DSMT4">
                  <p:embed/>
                </p:oleObj>
              </mc:Choice>
              <mc:Fallback>
                <p:oleObj name="Equation" r:id="rId14" imgW="1054080" imgH="203040" progId="Equation.DSMT4">
                  <p:embed/>
                  <p:pic>
                    <p:nvPicPr>
                      <p:cNvPr id="0" name=""/>
                      <p:cNvPicPr>
                        <a:picLocks noChangeAspect="1" noChangeArrowheads="1"/>
                      </p:cNvPicPr>
                      <p:nvPr/>
                    </p:nvPicPr>
                    <p:blipFill>
                      <a:blip r:embed="rId15"/>
                      <a:srcRect/>
                      <a:stretch>
                        <a:fillRect/>
                      </a:stretch>
                    </p:blipFill>
                    <p:spPr bwMode="auto">
                      <a:xfrm>
                        <a:off x="2601538" y="4639146"/>
                        <a:ext cx="1681162" cy="323850"/>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879082826"/>
              </p:ext>
            </p:extLst>
          </p:nvPr>
        </p:nvGraphicFramePr>
        <p:xfrm>
          <a:off x="4876659" y="1510184"/>
          <a:ext cx="1493352" cy="568512"/>
        </p:xfrm>
        <a:graphic>
          <a:graphicData uri="http://schemas.openxmlformats.org/presentationml/2006/ole">
            <mc:AlternateContent xmlns:mc="http://schemas.openxmlformats.org/markup-compatibility/2006">
              <mc:Choice xmlns:v="urn:schemas-microsoft-com:vml" Requires="v">
                <p:oleObj spid="_x0000_s86840" name="Equation" r:id="rId16" imgW="1066680" imgH="406080" progId="Equation.DSMT4">
                  <p:embed/>
                </p:oleObj>
              </mc:Choice>
              <mc:Fallback>
                <p:oleObj name="Equation" r:id="rId16" imgW="1066680" imgH="406080" progId="Equation.DSMT4">
                  <p:embed/>
                  <p:pic>
                    <p:nvPicPr>
                      <p:cNvPr id="0" name=""/>
                      <p:cNvPicPr>
                        <a:picLocks noChangeAspect="1" noChangeArrowheads="1"/>
                      </p:cNvPicPr>
                      <p:nvPr/>
                    </p:nvPicPr>
                    <p:blipFill>
                      <a:blip r:embed="rId17"/>
                      <a:srcRect/>
                      <a:stretch>
                        <a:fillRect/>
                      </a:stretch>
                    </p:blipFill>
                    <p:spPr bwMode="auto">
                      <a:xfrm>
                        <a:off x="4876659" y="1510184"/>
                        <a:ext cx="1493352" cy="568512"/>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930225467"/>
              </p:ext>
            </p:extLst>
          </p:nvPr>
        </p:nvGraphicFramePr>
        <p:xfrm>
          <a:off x="6635949" y="1511234"/>
          <a:ext cx="1457568" cy="568512"/>
        </p:xfrm>
        <a:graphic>
          <a:graphicData uri="http://schemas.openxmlformats.org/presentationml/2006/ole">
            <mc:AlternateContent xmlns:mc="http://schemas.openxmlformats.org/markup-compatibility/2006">
              <mc:Choice xmlns:v="urn:schemas-microsoft-com:vml" Requires="v">
                <p:oleObj spid="_x0000_s86841" name="Equation" r:id="rId18" imgW="1041120" imgH="406080" progId="Equation.DSMT4">
                  <p:embed/>
                </p:oleObj>
              </mc:Choice>
              <mc:Fallback>
                <p:oleObj name="Equation" r:id="rId18" imgW="1041120" imgH="406080" progId="Equation.DSMT4">
                  <p:embed/>
                  <p:pic>
                    <p:nvPicPr>
                      <p:cNvPr id="0" name=""/>
                      <p:cNvPicPr>
                        <a:picLocks noChangeAspect="1" noChangeArrowheads="1"/>
                      </p:cNvPicPr>
                      <p:nvPr/>
                    </p:nvPicPr>
                    <p:blipFill>
                      <a:blip r:embed="rId19"/>
                      <a:srcRect/>
                      <a:stretch>
                        <a:fillRect/>
                      </a:stretch>
                    </p:blipFill>
                    <p:spPr bwMode="auto">
                      <a:xfrm>
                        <a:off x="6635949" y="1511234"/>
                        <a:ext cx="1457568" cy="568512"/>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136924330"/>
              </p:ext>
            </p:extLst>
          </p:nvPr>
        </p:nvGraphicFramePr>
        <p:xfrm>
          <a:off x="6093413" y="1057096"/>
          <a:ext cx="1133997" cy="324000"/>
        </p:xfrm>
        <a:graphic>
          <a:graphicData uri="http://schemas.openxmlformats.org/presentationml/2006/ole">
            <mc:AlternateContent xmlns:mc="http://schemas.openxmlformats.org/markup-compatibility/2006">
              <mc:Choice xmlns:v="urn:schemas-microsoft-com:vml" Requires="v">
                <p:oleObj spid="_x0000_s86842" name="Equation" r:id="rId20" imgW="710891" imgH="203112" progId="Equation.DSMT4">
                  <p:embed/>
                </p:oleObj>
              </mc:Choice>
              <mc:Fallback>
                <p:oleObj name="Equation" r:id="rId20" imgW="710891" imgH="20311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93413" y="1057096"/>
                        <a:ext cx="1133997" cy="324000"/>
                      </a:xfrm>
                      <a:prstGeom prst="rect">
                        <a:avLst/>
                      </a:prstGeom>
                      <a:noFill/>
                    </p:spPr>
                  </p:pic>
                </p:oleObj>
              </mc:Fallback>
            </mc:AlternateContent>
          </a:graphicData>
        </a:graphic>
      </p:graphicFrame>
      <p:pic>
        <p:nvPicPr>
          <p:cNvPr id="28" name="Picture 3"/>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8463" r="85862" b="63748"/>
          <a:stretch/>
        </p:blipFill>
        <p:spPr bwMode="auto">
          <a:xfrm>
            <a:off x="5003800" y="2204864"/>
            <a:ext cx="486788" cy="612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b="100000"/>
            </a:path>
            <a:tileRect t="-100000" r="-100000"/>
          </a:gradFill>
          <a:ln>
            <a:noFill/>
          </a:ln>
        </p:spPr>
      </p:pic>
      <mc:AlternateContent xmlns:mc="http://schemas.openxmlformats.org/markup-compatibility/2006" xmlns:a14="http://schemas.microsoft.com/office/drawing/2010/main">
        <mc:Choice Requires="a14">
          <p:sp>
            <p:nvSpPr>
              <p:cNvPr id="29" name="TextBox 16"/>
              <p:cNvSpPr txBox="1"/>
              <p:nvPr/>
            </p:nvSpPr>
            <p:spPr>
              <a:xfrm>
                <a:off x="5481932" y="2204864"/>
                <a:ext cx="1517082" cy="61324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b="100000"/>
                </a:path>
                <a:tileRect t="-100000" r="-100000"/>
              </a:gra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f>
                        <m:fPr>
                          <m:ctrlPr>
                            <a:rPr lang="en-US" altLang="zh-CN" b="0" i="1" smtClean="0">
                              <a:latin typeface="Cambria Math" panose="02040503050406030204" pitchFamily="18" charset="0"/>
                              <a:ea typeface="Cambria Math"/>
                            </a:rPr>
                          </m:ctrlPr>
                        </m:fPr>
                        <m:num>
                          <m:r>
                            <a:rPr lang="en-US" altLang="zh-CN" i="1">
                              <a:latin typeface="Cambria Math"/>
                              <a:ea typeface="Cambria Math"/>
                            </a:rPr>
                            <m:t>1−</m:t>
                          </m:r>
                          <m:r>
                            <a:rPr lang="en-US" altLang="zh-CN" i="1">
                              <a:latin typeface="Cambria Math"/>
                              <a:ea typeface="Cambria Math"/>
                            </a:rPr>
                            <m:t>𝜃</m:t>
                          </m:r>
                          <m:r>
                            <a:rPr lang="en-US" altLang="zh-CN" i="1">
                              <a:latin typeface="Cambria Math"/>
                              <a:ea typeface="Cambria Math"/>
                            </a:rPr>
                            <m:t>−</m:t>
                          </m:r>
                          <m:r>
                            <a:rPr lang="en-US" altLang="zh-CN" i="1">
                              <a:latin typeface="Cambria Math"/>
                              <a:ea typeface="Cambria Math"/>
                            </a:rPr>
                            <m:t>𝛼</m:t>
                          </m:r>
                          <m:r>
                            <m:rPr>
                              <m:nor/>
                            </m:rPr>
                            <a:rPr lang="zh-CN" altLang="en-US" dirty="0"/>
                            <m:t> </m:t>
                          </m:r>
                        </m:num>
                        <m:den>
                          <m:r>
                            <a:rPr lang="en-US" altLang="zh-CN" b="0" i="1" smtClean="0">
                              <a:latin typeface="Cambria Math"/>
                              <a:ea typeface="Cambria Math"/>
                            </a:rPr>
                            <m:t>𝑅𝑇</m:t>
                          </m:r>
                        </m:den>
                      </m:f>
                    </m:oMath>
                  </m:oMathPara>
                </a14:m>
                <a:endParaRPr lang="zh-CN" altLang="en-US" dirty="0"/>
              </a:p>
            </p:txBody>
          </p:sp>
        </mc:Choice>
        <mc:Fallback xmlns="">
          <p:sp>
            <p:nvSpPr>
              <p:cNvPr id="29" name="TextBox 16"/>
              <p:cNvSpPr txBox="1">
                <a:spLocks noRot="1" noChangeAspect="1" noMove="1" noResize="1" noEditPoints="1" noAdjustHandles="1" noChangeArrowheads="1" noChangeShapeType="1" noTextEdit="1"/>
              </p:cNvSpPr>
              <p:nvPr/>
            </p:nvSpPr>
            <p:spPr>
              <a:xfrm>
                <a:off x="5481932" y="2204864"/>
                <a:ext cx="1517082" cy="613245"/>
              </a:xfrm>
              <a:prstGeom prst="rect">
                <a:avLst/>
              </a:prstGeom>
              <a:blipFill rotWithShape="0">
                <a:blip r:embed="rId23"/>
                <a:stretch>
                  <a:fillRect/>
                </a:stretch>
              </a:blipFill>
            </p:spPr>
            <p:txBody>
              <a:bodyPr/>
              <a:lstStyle/>
              <a:p>
                <a:r>
                  <a:rPr lang="zh-CN" altLang="en-US">
                    <a:noFill/>
                  </a:rPr>
                  <a:t> </a:t>
                </a:r>
              </a:p>
            </p:txBody>
          </p:sp>
        </mc:Fallback>
      </mc:AlternateContent>
      <p:sp>
        <p:nvSpPr>
          <p:cNvPr id="34" name="Text Box 6"/>
          <p:cNvSpPr txBox="1">
            <a:spLocks noChangeArrowheads="1"/>
          </p:cNvSpPr>
          <p:nvPr/>
        </p:nvSpPr>
        <p:spPr bwMode="auto">
          <a:xfrm>
            <a:off x="874449" y="1718650"/>
            <a:ext cx="18344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00009E"/>
                </a:solidFill>
                <a:latin typeface="+mj-ea"/>
                <a:ea typeface="+mj-ea"/>
                <a:cs typeface="黑体"/>
              </a:rPr>
              <a:t>简单关系：</a:t>
            </a:r>
            <a:endParaRPr lang="en-US" altLang="zh-CN" sz="2000" b="1" dirty="0">
              <a:solidFill>
                <a:srgbClr val="00009E"/>
              </a:solidFill>
              <a:latin typeface="+mj-ea"/>
              <a:ea typeface="+mj-ea"/>
              <a:cs typeface="黑体"/>
            </a:endParaRPr>
          </a:p>
        </p:txBody>
      </p:sp>
      <p:sp>
        <p:nvSpPr>
          <p:cNvPr id="35" name="Text Box 6"/>
          <p:cNvSpPr txBox="1">
            <a:spLocks noChangeArrowheads="1"/>
          </p:cNvSpPr>
          <p:nvPr/>
        </p:nvSpPr>
        <p:spPr bwMode="auto">
          <a:xfrm>
            <a:off x="721275" y="3429000"/>
            <a:ext cx="18344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b="1" dirty="0">
                <a:solidFill>
                  <a:srgbClr val="FF0000"/>
                </a:solidFill>
                <a:latin typeface="+mj-ea"/>
                <a:ea typeface="+mj-ea"/>
                <a:cs typeface="黑体"/>
              </a:rPr>
              <a:t>左边：吸附平衡：</a:t>
            </a:r>
            <a:endParaRPr lang="en-US" altLang="zh-CN" b="1" dirty="0">
              <a:solidFill>
                <a:srgbClr val="FF0000"/>
              </a:solidFill>
              <a:latin typeface="+mj-ea"/>
              <a:ea typeface="+mj-ea"/>
              <a:cs typeface="黑体"/>
            </a:endParaRPr>
          </a:p>
        </p:txBody>
      </p:sp>
      <p:sp>
        <p:nvSpPr>
          <p:cNvPr id="36" name="Text Box 6"/>
          <p:cNvSpPr txBox="1">
            <a:spLocks noChangeArrowheads="1"/>
          </p:cNvSpPr>
          <p:nvPr/>
        </p:nvSpPr>
        <p:spPr bwMode="auto">
          <a:xfrm>
            <a:off x="721275" y="4607646"/>
            <a:ext cx="18344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b="1" dirty="0">
                <a:solidFill>
                  <a:srgbClr val="FF0000"/>
                </a:solidFill>
                <a:latin typeface="+mj-ea"/>
                <a:ea typeface="+mj-ea"/>
                <a:cs typeface="黑体"/>
              </a:rPr>
              <a:t>右边：脱附平衡：</a:t>
            </a:r>
            <a:endParaRPr lang="en-US" altLang="zh-CN" b="1" dirty="0">
              <a:solidFill>
                <a:srgbClr val="FF0000"/>
              </a:solidFill>
              <a:latin typeface="+mj-ea"/>
              <a:ea typeface="+mj-ea"/>
              <a:cs typeface="黑体"/>
            </a:endParaRPr>
          </a:p>
        </p:txBody>
      </p:sp>
      <p:sp>
        <p:nvSpPr>
          <p:cNvPr id="37" name="Text Box 6"/>
          <p:cNvSpPr txBox="1">
            <a:spLocks noChangeArrowheads="1"/>
          </p:cNvSpPr>
          <p:nvPr/>
        </p:nvSpPr>
        <p:spPr bwMode="auto">
          <a:xfrm>
            <a:off x="4778934" y="1029941"/>
            <a:ext cx="18344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b="1" dirty="0">
                <a:solidFill>
                  <a:srgbClr val="FF0000"/>
                </a:solidFill>
                <a:latin typeface="+mj-ea"/>
                <a:ea typeface="+mj-ea"/>
                <a:cs typeface="黑体"/>
              </a:rPr>
              <a:t>简单假设：</a:t>
            </a:r>
            <a:endParaRPr lang="en-US" altLang="zh-CN" b="1" dirty="0">
              <a:solidFill>
                <a:srgbClr val="FF0000"/>
              </a:solidFill>
              <a:latin typeface="+mj-ea"/>
              <a:ea typeface="+mj-ea"/>
              <a:cs typeface="黑体"/>
            </a:endParaRPr>
          </a:p>
        </p:txBody>
      </p:sp>
      <mc:AlternateContent xmlns:mc="http://schemas.openxmlformats.org/markup-compatibility/2006" xmlns:a14="http://schemas.microsoft.com/office/drawing/2010/main">
        <mc:Choice Requires="a14">
          <p:sp>
            <p:nvSpPr>
              <p:cNvPr id="38" name="矩形 37"/>
              <p:cNvSpPr/>
              <p:nvPr/>
            </p:nvSpPr>
            <p:spPr>
              <a:xfrm>
                <a:off x="4450338" y="5901495"/>
                <a:ext cx="4746812" cy="784830"/>
              </a:xfrm>
              <a:prstGeom prst="rect">
                <a:avLst/>
              </a:prstGeom>
            </p:spPr>
            <p:txBody>
              <a:bodyPr wrap="none">
                <a:spAutoFit/>
              </a:bodyPr>
              <a:lstStyle/>
              <a:p>
                <a:pPr marL="342900" indent="-342900">
                  <a:spcBef>
                    <a:spcPct val="50000"/>
                  </a:spcBef>
                  <a:buClr>
                    <a:srgbClr val="FF0000"/>
                  </a:buClr>
                  <a:buFont typeface="Wingdings" panose="05000000000000000000" pitchFamily="2" charset="2"/>
                  <a:buChar char="n"/>
                </a:pPr>
                <a:r>
                  <a:rPr lang="zh-CN" altLang="en-US" b="1" dirty="0">
                    <a:solidFill>
                      <a:srgbClr val="0000FF"/>
                    </a:solidFill>
                    <a:latin typeface="+mj-ea"/>
                    <a:ea typeface="+mj-ea"/>
                    <a:cs typeface="黑体"/>
                  </a:rPr>
                  <a:t>存在根源：多相催化</a:t>
                </a:r>
                <a:r>
                  <a:rPr lang="zh-CN" altLang="en-US" b="1" dirty="0">
                    <a:solidFill>
                      <a:srgbClr val="FF0000"/>
                    </a:solidFill>
                    <a:latin typeface="+mj-ea"/>
                    <a:ea typeface="+mj-ea"/>
                    <a:cs typeface="黑体"/>
                  </a:rPr>
                  <a:t>吸附自毒化效应</a:t>
                </a:r>
                <a14:m>
                  <m:oMath xmlns:m="http://schemas.openxmlformats.org/officeDocument/2006/math">
                    <m:sSub>
                      <m:sSubPr>
                        <m:ctrlPr>
                          <a:rPr lang="zh-CN" altLang="en-US" b="1" i="1" smtClean="0">
                            <a:solidFill>
                              <a:srgbClr val="FF0000"/>
                            </a:solidFill>
                            <a:latin typeface="Cambria Math" panose="02040503050406030204" pitchFamily="18" charset="0"/>
                            <a:ea typeface="+mj-ea"/>
                          </a:rPr>
                        </m:ctrlPr>
                      </m:sSubPr>
                      <m:e>
                        <m:r>
                          <a:rPr lang="zh-CN" altLang="en-US" b="1" i="1">
                            <a:solidFill>
                              <a:srgbClr val="FF0000"/>
                            </a:solidFill>
                            <a:latin typeface="Cambria Math" panose="02040503050406030204" pitchFamily="18" charset="0"/>
                            <a:ea typeface="+mj-ea"/>
                          </a:rPr>
                          <m:t>𝜽</m:t>
                        </m:r>
                      </m:e>
                      <m:sub>
                        <m:r>
                          <a:rPr lang="zh-CN" altLang="en-US" b="1">
                            <a:solidFill>
                              <a:srgbClr val="FF0000"/>
                            </a:solidFill>
                            <a:latin typeface="Cambria Math" panose="02040503050406030204" pitchFamily="18" charset="0"/>
                            <a:ea typeface="+mj-ea"/>
                          </a:rPr>
                          <m:t>∗</m:t>
                        </m:r>
                      </m:sub>
                    </m:sSub>
                  </m:oMath>
                </a14:m>
                <a:endParaRPr lang="en-US" altLang="zh-CN" b="1" dirty="0">
                  <a:solidFill>
                    <a:srgbClr val="FF0000"/>
                  </a:solidFill>
                  <a:latin typeface="+mj-ea"/>
                  <a:ea typeface="+mj-ea"/>
                  <a:cs typeface="黑体"/>
                </a:endParaRPr>
              </a:p>
              <a:p>
                <a:pPr marL="342900" indent="-342900">
                  <a:spcBef>
                    <a:spcPct val="50000"/>
                  </a:spcBef>
                  <a:buClr>
                    <a:srgbClr val="FF0000"/>
                  </a:buClr>
                  <a:buFont typeface="Wingdings" panose="05000000000000000000" pitchFamily="2" charset="2"/>
                  <a:buChar char="n"/>
                </a:pPr>
                <a:r>
                  <a:rPr lang="zh-CN" altLang="en-US" b="1" dirty="0">
                    <a:solidFill>
                      <a:srgbClr val="0000FF"/>
                    </a:solidFill>
                    <a:latin typeface="+mj-ea"/>
                    <a:ea typeface="+mj-ea"/>
                    <a:cs typeface="黑体"/>
                  </a:rPr>
                  <a:t>峰形状：反应物和产物</a:t>
                </a:r>
                <a:r>
                  <a:rPr lang="zh-CN" altLang="en-US" b="1" dirty="0">
                    <a:solidFill>
                      <a:srgbClr val="FF0000"/>
                    </a:solidFill>
                    <a:latin typeface="+mj-ea"/>
                    <a:ea typeface="+mj-ea"/>
                    <a:cs typeface="黑体"/>
                  </a:rPr>
                  <a:t>解离</a:t>
                </a:r>
                <a:r>
                  <a:rPr lang="en-US" altLang="zh-CN" b="1" dirty="0">
                    <a:solidFill>
                      <a:srgbClr val="FF0000"/>
                    </a:solidFill>
                    <a:latin typeface="+mj-ea"/>
                    <a:ea typeface="+mj-ea"/>
                    <a:cs typeface="黑体"/>
                  </a:rPr>
                  <a:t>BEP</a:t>
                </a:r>
                <a:r>
                  <a:rPr lang="zh-CN" altLang="en-US" b="1" dirty="0">
                    <a:solidFill>
                      <a:srgbClr val="FF0000"/>
                    </a:solidFill>
                    <a:latin typeface="+mj-ea"/>
                    <a:ea typeface="+mj-ea"/>
                    <a:cs typeface="黑体"/>
                  </a:rPr>
                  <a:t>关系斜率</a:t>
                </a:r>
                <a:r>
                  <a:rPr lang="en-US" altLang="zh-CN" b="1" dirty="0">
                    <a:solidFill>
                      <a:srgbClr val="FF0000"/>
                    </a:solidFill>
                    <a:latin typeface="Symbol" panose="05050102010706020507" pitchFamily="18" charset="2"/>
                    <a:ea typeface="+mj-ea"/>
                    <a:cs typeface="黑体"/>
                  </a:rPr>
                  <a:t>a</a:t>
                </a:r>
              </a:p>
            </p:txBody>
          </p:sp>
        </mc:Choice>
        <mc:Fallback xmlns="">
          <p:sp>
            <p:nvSpPr>
              <p:cNvPr id="38" name="矩形 37"/>
              <p:cNvSpPr>
                <a:spLocks noRot="1" noChangeAspect="1" noMove="1" noResize="1" noEditPoints="1" noAdjustHandles="1" noChangeArrowheads="1" noChangeShapeType="1" noTextEdit="1"/>
              </p:cNvSpPr>
              <p:nvPr/>
            </p:nvSpPr>
            <p:spPr>
              <a:xfrm>
                <a:off x="4450338" y="5901495"/>
                <a:ext cx="4746812" cy="784830"/>
              </a:xfrm>
              <a:prstGeom prst="rect">
                <a:avLst/>
              </a:prstGeom>
              <a:blipFill rotWithShape="0">
                <a:blip r:embed="rId28"/>
                <a:stretch>
                  <a:fillRect l="-770" t="-5426" r="-513" b="-11628"/>
                </a:stretch>
              </a:blipFill>
            </p:spPr>
            <p:txBody>
              <a:bodyPr/>
              <a:lstStyle/>
              <a:p>
                <a:r>
                  <a:rPr lang="zh-CN" altLang="en-US">
                    <a:noFill/>
                  </a:rPr>
                  <a:t> </a:t>
                </a:r>
              </a:p>
            </p:txBody>
          </p:sp>
        </mc:Fallback>
      </mc:AlternateContent>
      <p:pic>
        <p:nvPicPr>
          <p:cNvPr id="39" name="图片 38"/>
          <p:cNvPicPr/>
          <p:nvPr/>
        </p:nvPicPr>
        <p:blipFill>
          <a:blip r:embed="rId29">
            <a:extLst>
              <a:ext uri="{28A0092B-C50C-407E-A947-70E740481C1C}">
                <a14:useLocalDpi xmlns:a14="http://schemas.microsoft.com/office/drawing/2010/main" val="0"/>
              </a:ext>
            </a:extLst>
          </a:blip>
          <a:stretch>
            <a:fillRect/>
          </a:stretch>
        </p:blipFill>
        <p:spPr>
          <a:xfrm>
            <a:off x="4804927" y="2852936"/>
            <a:ext cx="3662045" cy="2879725"/>
          </a:xfrm>
          <a:prstGeom prst="rect">
            <a:avLst/>
          </a:prstGeom>
        </p:spPr>
      </p:pic>
      <p:sp>
        <p:nvSpPr>
          <p:cNvPr id="27" name="矩形 10"/>
          <p:cNvSpPr>
            <a:spLocks noChangeArrowheads="1"/>
          </p:cNvSpPr>
          <p:nvPr/>
        </p:nvSpPr>
        <p:spPr bwMode="auto">
          <a:xfrm>
            <a:off x="720000" y="18000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火山型曲线的斜率</a:t>
            </a:r>
          </a:p>
        </p:txBody>
      </p:sp>
      <p:sp>
        <p:nvSpPr>
          <p:cNvPr id="40"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41" name="图片 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45" name="Rectangle 7"/>
          <p:cNvSpPr>
            <a:spLocks noChangeArrowheads="1"/>
          </p:cNvSpPr>
          <p:nvPr/>
        </p:nvSpPr>
        <p:spPr bwMode="auto">
          <a:xfrm>
            <a:off x="773431" y="111080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400" dirty="0">
                <a:latin typeface="Times New Roman" charset="0"/>
                <a:ea typeface="宋体" charset="0"/>
              </a:rPr>
              <a:t>存在根源</a:t>
            </a:r>
          </a:p>
        </p:txBody>
      </p:sp>
    </p:spTree>
    <p:extLst>
      <p:ext uri="{BB962C8B-B14F-4D97-AF65-F5344CB8AC3E}">
        <p14:creationId xmlns:p14="http://schemas.microsoft.com/office/powerpoint/2010/main" val="26921590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p:bldP spid="37"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926634127"/>
              </p:ext>
            </p:extLst>
          </p:nvPr>
        </p:nvGraphicFramePr>
        <p:xfrm>
          <a:off x="1144568" y="1325455"/>
          <a:ext cx="6273000" cy="612000"/>
        </p:xfrm>
        <a:graphic>
          <a:graphicData uri="http://schemas.openxmlformats.org/presentationml/2006/ole">
            <mc:AlternateContent xmlns:mc="http://schemas.openxmlformats.org/markup-compatibility/2006">
              <mc:Choice xmlns:v="urn:schemas-microsoft-com:vml" Requires="v">
                <p:oleObj spid="_x0000_s89297" name="Equation" r:id="rId4" imgW="4165600" imgH="406400" progId="Equation.DSMT4">
                  <p:embed/>
                </p:oleObj>
              </mc:Choice>
              <mc:Fallback>
                <p:oleObj name="Equation" r:id="rId4" imgW="4165600" imgH="406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568" y="1325455"/>
                        <a:ext cx="6273000" cy="61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59513154"/>
              </p:ext>
            </p:extLst>
          </p:nvPr>
        </p:nvGraphicFramePr>
        <p:xfrm>
          <a:off x="1619672" y="3005075"/>
          <a:ext cx="1155672" cy="568512"/>
        </p:xfrm>
        <a:graphic>
          <a:graphicData uri="http://schemas.openxmlformats.org/presentationml/2006/ole">
            <mc:AlternateContent xmlns:mc="http://schemas.openxmlformats.org/markup-compatibility/2006">
              <mc:Choice xmlns:v="urn:schemas-microsoft-com:vml" Requires="v">
                <p:oleObj spid="_x0000_s89298" name="Equation" r:id="rId6" imgW="825480" imgH="406080" progId="Equation.DSMT4">
                  <p:embed/>
                </p:oleObj>
              </mc:Choice>
              <mc:Fallback>
                <p:oleObj name="Equation" r:id="rId6" imgW="825480" imgH="406080" progId="Equation.DSMT4">
                  <p:embed/>
                  <p:pic>
                    <p:nvPicPr>
                      <p:cNvPr id="0" name=""/>
                      <p:cNvPicPr>
                        <a:picLocks noChangeAspect="1" noChangeArrowheads="1"/>
                      </p:cNvPicPr>
                      <p:nvPr/>
                    </p:nvPicPr>
                    <p:blipFill>
                      <a:blip r:embed="rId7"/>
                      <a:srcRect/>
                      <a:stretch>
                        <a:fillRect/>
                      </a:stretch>
                    </p:blipFill>
                    <p:spPr bwMode="auto">
                      <a:xfrm>
                        <a:off x="1619672" y="3005075"/>
                        <a:ext cx="1155672" cy="5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07571802"/>
              </p:ext>
            </p:extLst>
          </p:nvPr>
        </p:nvGraphicFramePr>
        <p:xfrm>
          <a:off x="2178742" y="2100240"/>
          <a:ext cx="4195540" cy="608680"/>
        </p:xfrm>
        <a:graphic>
          <a:graphicData uri="http://schemas.openxmlformats.org/presentationml/2006/ole">
            <mc:AlternateContent xmlns:mc="http://schemas.openxmlformats.org/markup-compatibility/2006">
              <mc:Choice xmlns:v="urn:schemas-microsoft-com:vml" Requires="v">
                <p:oleObj spid="_x0000_s89299" name="Equation" r:id="rId8" imgW="2450880" imgH="355320" progId="Equation.DSMT4">
                  <p:embed/>
                </p:oleObj>
              </mc:Choice>
              <mc:Fallback>
                <p:oleObj name="Equation" r:id="rId8" imgW="2450880" imgH="355320" progId="Equation.DSMT4">
                  <p:embed/>
                  <p:pic>
                    <p:nvPicPr>
                      <p:cNvPr id="0" name=""/>
                      <p:cNvPicPr>
                        <a:picLocks noChangeAspect="1" noChangeArrowheads="1"/>
                      </p:cNvPicPr>
                      <p:nvPr/>
                    </p:nvPicPr>
                    <p:blipFill>
                      <a:blip r:embed="rId9"/>
                      <a:srcRect/>
                      <a:stretch>
                        <a:fillRect/>
                      </a:stretch>
                    </p:blipFill>
                    <p:spPr bwMode="auto">
                      <a:xfrm>
                        <a:off x="2178742" y="2100240"/>
                        <a:ext cx="4195540" cy="608680"/>
                      </a:xfrm>
                      <a:prstGeom prst="rect">
                        <a:avLst/>
                      </a:prstGeom>
                      <a:noFill/>
                    </p:spPr>
                  </p:pic>
                </p:oleObj>
              </mc:Fallback>
            </mc:AlternateContent>
          </a:graphicData>
        </a:graphic>
      </p:graphicFrame>
      <p:sp>
        <p:nvSpPr>
          <p:cNvPr id="11" name="Text Box 6"/>
          <p:cNvSpPr txBox="1">
            <a:spLocks noChangeArrowheads="1"/>
          </p:cNvSpPr>
          <p:nvPr/>
        </p:nvSpPr>
        <p:spPr bwMode="auto">
          <a:xfrm>
            <a:off x="317957" y="1153001"/>
            <a:ext cx="4417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rgbClr val="0000FF"/>
                </a:solidFill>
                <a:latin typeface="+mj-ea"/>
                <a:ea typeface="+mj-ea"/>
                <a:cs typeface="黑体"/>
              </a:rPr>
              <a:t>最佳范围</a:t>
            </a:r>
            <a:endParaRPr lang="zh-CN" altLang="en-US" sz="2400" b="1" dirty="0">
              <a:solidFill>
                <a:srgbClr val="FF0000"/>
              </a:solidFill>
              <a:latin typeface="+mj-ea"/>
              <a:ea typeface="+mj-ea"/>
              <a:cs typeface="黑体"/>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761847658"/>
              </p:ext>
            </p:extLst>
          </p:nvPr>
        </p:nvGraphicFramePr>
        <p:xfrm>
          <a:off x="1619672" y="3751791"/>
          <a:ext cx="1386238" cy="533169"/>
        </p:xfrm>
        <a:graphic>
          <a:graphicData uri="http://schemas.openxmlformats.org/presentationml/2006/ole">
            <mc:AlternateContent xmlns:mc="http://schemas.openxmlformats.org/markup-compatibility/2006">
              <mc:Choice xmlns:v="urn:schemas-microsoft-com:vml" Requires="v">
                <p:oleObj spid="_x0000_s89300" name="Equation" r:id="rId10" imgW="990170" imgH="380835" progId="Equation.DSMT4">
                  <p:embed/>
                </p:oleObj>
              </mc:Choice>
              <mc:Fallback>
                <p:oleObj name="Equation" r:id="rId10" imgW="990170" imgH="38083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672" y="3751791"/>
                        <a:ext cx="1386238" cy="5331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83606479"/>
              </p:ext>
            </p:extLst>
          </p:nvPr>
        </p:nvGraphicFramePr>
        <p:xfrm>
          <a:off x="1633195" y="5129360"/>
          <a:ext cx="1754148" cy="342186"/>
        </p:xfrm>
        <a:graphic>
          <a:graphicData uri="http://schemas.openxmlformats.org/presentationml/2006/ole">
            <mc:AlternateContent xmlns:mc="http://schemas.openxmlformats.org/markup-compatibility/2006">
              <mc:Choice xmlns:v="urn:schemas-microsoft-com:vml" Requires="v">
                <p:oleObj spid="_x0000_s89301" name="Equation" r:id="rId12" imgW="1104840" imgH="215640" progId="Equation.DSMT4">
                  <p:embed/>
                </p:oleObj>
              </mc:Choice>
              <mc:Fallback>
                <p:oleObj name="Equation" r:id="rId12" imgW="1104840" imgH="215640" progId="Equation.DSMT4">
                  <p:embed/>
                  <p:pic>
                    <p:nvPicPr>
                      <p:cNvPr id="0" name=""/>
                      <p:cNvPicPr>
                        <a:picLocks noChangeAspect="1" noChangeArrowheads="1"/>
                      </p:cNvPicPr>
                      <p:nvPr/>
                    </p:nvPicPr>
                    <p:blipFill>
                      <a:blip r:embed="rId13"/>
                      <a:srcRect/>
                      <a:stretch>
                        <a:fillRect/>
                      </a:stretch>
                    </p:blipFill>
                    <p:spPr bwMode="auto">
                      <a:xfrm>
                        <a:off x="1633195" y="5129360"/>
                        <a:ext cx="1754148" cy="342186"/>
                      </a:xfrm>
                      <a:prstGeom prst="rect">
                        <a:avLst/>
                      </a:prstGeom>
                      <a:noFill/>
                      <a:ln>
                        <a:solidFill>
                          <a:srgbClr val="FF0000"/>
                        </a:solidFill>
                      </a:ln>
                    </p:spPr>
                  </p:pic>
                </p:oleObj>
              </mc:Fallback>
            </mc:AlternateContent>
          </a:graphicData>
        </a:graphic>
      </p:graphicFrame>
      <p:pic>
        <p:nvPicPr>
          <p:cNvPr id="100367" name="图片 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7410" y="3105865"/>
            <a:ext cx="3277546" cy="24800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 name="对象 28"/>
          <p:cNvGraphicFramePr>
            <a:graphicFrameLocks noChangeAspect="1"/>
          </p:cNvGraphicFramePr>
          <p:nvPr>
            <p:extLst>
              <p:ext uri="{D42A27DB-BD31-4B8C-83A1-F6EECF244321}">
                <p14:modId xmlns:p14="http://schemas.microsoft.com/office/powerpoint/2010/main" val="420833499"/>
              </p:ext>
            </p:extLst>
          </p:nvPr>
        </p:nvGraphicFramePr>
        <p:xfrm>
          <a:off x="1619672" y="4509120"/>
          <a:ext cx="972000" cy="324000"/>
        </p:xfrm>
        <a:graphic>
          <a:graphicData uri="http://schemas.openxmlformats.org/presentationml/2006/ole">
            <mc:AlternateContent xmlns:mc="http://schemas.openxmlformats.org/markup-compatibility/2006">
              <mc:Choice xmlns:v="urn:schemas-microsoft-com:vml" Requires="v">
                <p:oleObj spid="_x0000_s89302" name="Equation" r:id="rId15" imgW="660113" imgH="215806" progId="Equation.DSMT4">
                  <p:embed/>
                </p:oleObj>
              </mc:Choice>
              <mc:Fallback>
                <p:oleObj name="Equation" r:id="rId15" imgW="660113" imgH="21580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9672" y="4509120"/>
                        <a:ext cx="972000" cy="324000"/>
                      </a:xfrm>
                      <a:prstGeom prst="rect">
                        <a:avLst/>
                      </a:prstGeom>
                      <a:noFill/>
                      <a:ln>
                        <a:solidFill>
                          <a:schemeClr val="bg1"/>
                        </a:solidFill>
                      </a:ln>
                    </p:spPr>
                  </p:pic>
                </p:oleObj>
              </mc:Fallback>
            </mc:AlternateContent>
          </a:graphicData>
        </a:graphic>
      </p:graphicFrame>
      <p:sp>
        <p:nvSpPr>
          <p:cNvPr id="31" name="矩形 10"/>
          <p:cNvSpPr>
            <a:spLocks noChangeArrowheads="1"/>
          </p:cNvSpPr>
          <p:nvPr/>
        </p:nvSpPr>
        <p:spPr bwMode="auto">
          <a:xfrm>
            <a:off x="720000" y="18000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火山型曲线的位置</a:t>
            </a:r>
          </a:p>
        </p:txBody>
      </p:sp>
      <p:sp>
        <p:nvSpPr>
          <p:cNvPr id="32"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33" name="图片 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Tree>
    <p:extLst>
      <p:ext uri="{BB962C8B-B14F-4D97-AF65-F5344CB8AC3E}">
        <p14:creationId xmlns:p14="http://schemas.microsoft.com/office/powerpoint/2010/main" val="41770143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103481" y="2132920"/>
            <a:ext cx="5146579"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392573" y="2636912"/>
            <a:ext cx="4160636" cy="3240000"/>
          </a:xfrm>
          <a:prstGeom prst="rect">
            <a:avLst/>
          </a:prstGeom>
          <a:noFill/>
          <a:ln>
            <a:noFill/>
          </a:ln>
        </p:spPr>
      </p:pic>
      <p:sp>
        <p:nvSpPr>
          <p:cNvPr id="14" name="右箭头 13"/>
          <p:cNvSpPr/>
          <p:nvPr/>
        </p:nvSpPr>
        <p:spPr bwMode="auto">
          <a:xfrm>
            <a:off x="1392573" y="2320252"/>
            <a:ext cx="494950" cy="1677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charset="-122"/>
            </a:endParaRPr>
          </a:p>
        </p:txBody>
      </p:sp>
      <p:sp>
        <p:nvSpPr>
          <p:cNvPr id="15" name="Text Box 6"/>
          <p:cNvSpPr txBox="1">
            <a:spLocks noChangeArrowheads="1"/>
          </p:cNvSpPr>
          <p:nvPr/>
        </p:nvSpPr>
        <p:spPr bwMode="auto">
          <a:xfrm>
            <a:off x="1021252" y="5919901"/>
            <a:ext cx="71014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spcBef>
                <a:spcPct val="50000"/>
              </a:spcBef>
              <a:buFont typeface="Wingdings" panose="05000000000000000000" pitchFamily="2" charset="2"/>
              <a:buChar char="n"/>
            </a:pPr>
            <a:r>
              <a:rPr lang="zh-CN" altLang="en-US" sz="2000" b="1" dirty="0">
                <a:solidFill>
                  <a:srgbClr val="0000FF"/>
                </a:solidFill>
                <a:latin typeface="+mj-ea"/>
                <a:ea typeface="+mj-ea"/>
                <a:cs typeface="黑体"/>
              </a:rPr>
              <a:t>不同工况情况下</a:t>
            </a:r>
            <a:r>
              <a:rPr lang="zh-CN" altLang="en-US" sz="2000" b="1" dirty="0">
                <a:solidFill>
                  <a:srgbClr val="FF0000"/>
                </a:solidFill>
                <a:latin typeface="+mj-ea"/>
                <a:ea typeface="+mj-ea"/>
                <a:cs typeface="黑体"/>
              </a:rPr>
              <a:t>最优催化剂变化可由</a:t>
            </a:r>
            <a:r>
              <a:rPr lang="zh-CN" altLang="en-US" sz="2000" b="1" dirty="0">
                <a:solidFill>
                  <a:srgbClr val="0000FF"/>
                </a:solidFill>
                <a:latin typeface="+mj-ea"/>
                <a:ea typeface="+mj-ea"/>
                <a:cs typeface="黑体"/>
              </a:rPr>
              <a:t>化学势方法</a:t>
            </a:r>
            <a:r>
              <a:rPr lang="zh-CN" altLang="en-US" sz="2000" b="1" dirty="0">
                <a:solidFill>
                  <a:srgbClr val="FF0000"/>
                </a:solidFill>
                <a:latin typeface="+mj-ea"/>
                <a:ea typeface="+mj-ea"/>
                <a:cs typeface="黑体"/>
              </a:rPr>
              <a:t>方便给出</a:t>
            </a:r>
            <a:r>
              <a:rPr lang="zh-CN" altLang="en-US" sz="2400" b="1" dirty="0">
                <a:solidFill>
                  <a:srgbClr val="FF0000"/>
                </a:solidFill>
                <a:latin typeface="+mj-ea"/>
                <a:ea typeface="+mj-ea"/>
                <a:cs typeface="黑体"/>
              </a:rPr>
              <a:t>。</a:t>
            </a:r>
          </a:p>
        </p:txBody>
      </p:sp>
      <p:pic>
        <p:nvPicPr>
          <p:cNvPr id="1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1666" y="1643217"/>
            <a:ext cx="2088156" cy="417631"/>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b="100000"/>
            </a:path>
            <a:tileRect t="-100000" r="-100000"/>
          </a:gradFill>
          <a:ln w="19050">
            <a:noFill/>
            <a:miter lim="800000"/>
            <a:headEnd/>
            <a:tailEnd/>
          </a:ln>
        </p:spPr>
      </p:pic>
      <p:sp>
        <p:nvSpPr>
          <p:cNvPr id="17" name="矩形 16"/>
          <p:cNvSpPr/>
          <p:nvPr/>
        </p:nvSpPr>
        <p:spPr>
          <a:xfrm>
            <a:off x="5224373" y="1628800"/>
            <a:ext cx="3208427" cy="369332"/>
          </a:xfrm>
          <a:prstGeom prst="rect">
            <a:avLst/>
          </a:prstGeom>
        </p:spPr>
        <p:txBody>
          <a:bodyPr wrap="square">
            <a:spAutoFit/>
          </a:bodyPr>
          <a:lstStyle/>
          <a:p>
            <a:pPr>
              <a:spcBef>
                <a:spcPts val="600"/>
              </a:spcBef>
            </a:pPr>
            <a:r>
              <a:rPr lang="zh-CN" altLang="en-US" b="1" dirty="0">
                <a:solidFill>
                  <a:srgbClr val="0000FF"/>
                </a:solidFill>
                <a:latin typeface="+mj-ea"/>
                <a:ea typeface="+mj-ea"/>
                <a:cs typeface="黑体"/>
              </a:rPr>
              <a:t>避免大量的表面基元反应计算</a:t>
            </a:r>
            <a:endParaRPr lang="zh-CN" altLang="en-US" sz="2000" b="1" dirty="0">
              <a:solidFill>
                <a:srgbClr val="FF0000"/>
              </a:solidFill>
              <a:latin typeface="+mj-ea"/>
              <a:ea typeface="+mj-ea"/>
              <a:cs typeface="黑体"/>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1298255837"/>
              </p:ext>
            </p:extLst>
          </p:nvPr>
        </p:nvGraphicFramePr>
        <p:xfrm>
          <a:off x="5652120" y="3717104"/>
          <a:ext cx="2530286" cy="648000"/>
        </p:xfrm>
        <a:graphic>
          <a:graphicData uri="http://schemas.openxmlformats.org/presentationml/2006/ole">
            <mc:AlternateContent xmlns:mc="http://schemas.openxmlformats.org/markup-compatibility/2006">
              <mc:Choice xmlns:v="urn:schemas-microsoft-com:vml" Requires="v">
                <p:oleObj spid="_x0000_s72421" name="Equation" r:id="rId7" imgW="1562040" imgH="406080" progId="Equation.DSMT4">
                  <p:embed/>
                </p:oleObj>
              </mc:Choice>
              <mc:Fallback>
                <p:oleObj name="Equation" r:id="rId7" imgW="1562040" imgH="406080" progId="Equation.DSMT4">
                  <p:embed/>
                  <p:pic>
                    <p:nvPicPr>
                      <p:cNvPr id="0" name=""/>
                      <p:cNvPicPr>
                        <a:picLocks noChangeAspect="1" noChangeArrowheads="1"/>
                      </p:cNvPicPr>
                      <p:nvPr/>
                    </p:nvPicPr>
                    <p:blipFill>
                      <a:blip r:embed="rId8"/>
                      <a:srcRect/>
                      <a:stretch>
                        <a:fillRect/>
                      </a:stretch>
                    </p:blipFill>
                    <p:spPr bwMode="auto">
                      <a:xfrm>
                        <a:off x="5652120" y="3717104"/>
                        <a:ext cx="2530286" cy="648000"/>
                      </a:xfrm>
                      <a:prstGeom prst="rect">
                        <a:avLst/>
                      </a:prstGeom>
                      <a:noFill/>
                      <a:ln w="25400">
                        <a:solidFill>
                          <a:srgbClr val="FF0000"/>
                        </a:solidFill>
                      </a:ln>
                    </p:spPr>
                  </p:pic>
                </p:oleObj>
              </mc:Fallback>
            </mc:AlternateContent>
          </a:graphicData>
        </a:graphic>
      </p:graphicFrame>
      <p:sp>
        <p:nvSpPr>
          <p:cNvPr id="27" name="矩形 26"/>
          <p:cNvSpPr/>
          <p:nvPr/>
        </p:nvSpPr>
        <p:spPr>
          <a:xfrm>
            <a:off x="1021252" y="1097628"/>
            <a:ext cx="3786614" cy="369332"/>
          </a:xfrm>
          <a:prstGeom prst="rect">
            <a:avLst/>
          </a:prstGeom>
        </p:spPr>
        <p:txBody>
          <a:bodyPr wrap="none">
            <a:spAutoFit/>
          </a:bodyPr>
          <a:lstStyle/>
          <a:p>
            <a:pPr marL="342900" indent="-342900">
              <a:spcBef>
                <a:spcPct val="50000"/>
              </a:spcBef>
              <a:buClr>
                <a:srgbClr val="FF0000"/>
              </a:buClr>
              <a:buFont typeface="Wingdings" panose="05000000000000000000" pitchFamily="2" charset="2"/>
              <a:buChar char="n"/>
            </a:pPr>
            <a:r>
              <a:rPr lang="zh-CN" altLang="en-US" b="1" dirty="0">
                <a:solidFill>
                  <a:srgbClr val="0000FF"/>
                </a:solidFill>
                <a:latin typeface="+mj-ea"/>
                <a:ea typeface="+mj-ea"/>
                <a:cs typeface="黑体"/>
              </a:rPr>
              <a:t>峰位置：</a:t>
            </a:r>
            <a:r>
              <a:rPr lang="zh-CN" altLang="en-US" b="1" dirty="0">
                <a:solidFill>
                  <a:srgbClr val="FF0000"/>
                </a:solidFill>
                <a:latin typeface="+mj-ea"/>
                <a:ea typeface="+mj-ea"/>
                <a:cs typeface="黑体"/>
              </a:rPr>
              <a:t>反应物</a:t>
            </a:r>
            <a:r>
              <a:rPr lang="en-US" altLang="zh-CN" b="1" dirty="0">
                <a:solidFill>
                  <a:srgbClr val="FF0000"/>
                </a:solidFill>
                <a:latin typeface="+mj-ea"/>
                <a:ea typeface="+mj-ea"/>
                <a:cs typeface="黑体"/>
              </a:rPr>
              <a:t>R</a:t>
            </a:r>
            <a:r>
              <a:rPr lang="zh-CN" altLang="en-US" b="1" dirty="0">
                <a:solidFill>
                  <a:srgbClr val="FF0000"/>
                </a:solidFill>
                <a:latin typeface="+mj-ea"/>
                <a:ea typeface="+mj-ea"/>
                <a:cs typeface="黑体"/>
              </a:rPr>
              <a:t>和产物</a:t>
            </a:r>
            <a:r>
              <a:rPr lang="en-US" altLang="zh-CN" b="1" dirty="0">
                <a:solidFill>
                  <a:srgbClr val="FF0000"/>
                </a:solidFill>
                <a:latin typeface="+mj-ea"/>
                <a:ea typeface="+mj-ea"/>
                <a:cs typeface="黑体"/>
              </a:rPr>
              <a:t>P</a:t>
            </a:r>
            <a:r>
              <a:rPr lang="zh-CN" altLang="en-US" b="1" dirty="0">
                <a:solidFill>
                  <a:srgbClr val="FF0000"/>
                </a:solidFill>
                <a:latin typeface="+mj-ea"/>
                <a:ea typeface="+mj-ea"/>
                <a:cs typeface="黑体"/>
              </a:rPr>
              <a:t>化学势</a:t>
            </a:r>
            <a:endParaRPr lang="en-US" altLang="zh-CN" b="1" dirty="0">
              <a:solidFill>
                <a:srgbClr val="FF0000"/>
              </a:solidFill>
              <a:latin typeface="+mj-ea"/>
              <a:ea typeface="+mj-ea"/>
              <a:cs typeface="黑体"/>
            </a:endParaRPr>
          </a:p>
        </p:txBody>
      </p:sp>
      <p:sp>
        <p:nvSpPr>
          <p:cNvPr id="18" name="矩形 10"/>
          <p:cNvSpPr>
            <a:spLocks noChangeArrowheads="1"/>
          </p:cNvSpPr>
          <p:nvPr/>
        </p:nvSpPr>
        <p:spPr bwMode="auto">
          <a:xfrm>
            <a:off x="720000" y="18000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公式应用验证</a:t>
            </a:r>
          </a:p>
        </p:txBody>
      </p:sp>
      <p:sp>
        <p:nvSpPr>
          <p:cNvPr id="20"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9" name="矩形 18"/>
          <p:cNvSpPr/>
          <p:nvPr/>
        </p:nvSpPr>
        <p:spPr>
          <a:xfrm>
            <a:off x="5694065" y="3015275"/>
            <a:ext cx="2152363" cy="400110"/>
          </a:xfrm>
          <a:prstGeom prst="rect">
            <a:avLst/>
          </a:prstGeom>
        </p:spPr>
        <p:txBody>
          <a:bodyPr wrap="square">
            <a:spAutoFit/>
          </a:bodyPr>
          <a:lstStyle/>
          <a:p>
            <a:pPr>
              <a:spcBef>
                <a:spcPts val="600"/>
              </a:spcBef>
            </a:pPr>
            <a:r>
              <a:rPr lang="zh-CN" altLang="en-US" sz="2000" b="1" dirty="0">
                <a:solidFill>
                  <a:srgbClr val="FF0000"/>
                </a:solidFill>
                <a:latin typeface="+mj-ea"/>
                <a:ea typeface="+mj-ea"/>
                <a:cs typeface="黑体"/>
              </a:rPr>
              <a:t>应该怎么移动</a:t>
            </a:r>
          </a:p>
        </p:txBody>
      </p:sp>
      <p:sp>
        <p:nvSpPr>
          <p:cNvPr id="22" name="矩形 21"/>
          <p:cNvSpPr/>
          <p:nvPr/>
        </p:nvSpPr>
        <p:spPr>
          <a:xfrm>
            <a:off x="5878152" y="4901098"/>
            <a:ext cx="2152363" cy="400110"/>
          </a:xfrm>
          <a:prstGeom prst="rect">
            <a:avLst/>
          </a:prstGeom>
        </p:spPr>
        <p:txBody>
          <a:bodyPr wrap="square">
            <a:spAutoFit/>
          </a:bodyPr>
          <a:lstStyle/>
          <a:p>
            <a:pPr>
              <a:spcBef>
                <a:spcPts val="600"/>
              </a:spcBef>
            </a:pPr>
            <a:r>
              <a:rPr lang="zh-CN" altLang="en-US" sz="2000" dirty="0">
                <a:solidFill>
                  <a:srgbClr val="FF0000"/>
                </a:solidFill>
                <a:latin typeface="+mj-ea"/>
                <a:ea typeface="+mj-ea"/>
                <a:cs typeface="黑体"/>
              </a:rPr>
              <a:t>为什么这么</a:t>
            </a:r>
            <a:r>
              <a:rPr lang="zh-CN" altLang="en-US" sz="2000" b="1" dirty="0">
                <a:solidFill>
                  <a:srgbClr val="FF0000"/>
                </a:solidFill>
                <a:latin typeface="+mj-ea"/>
                <a:ea typeface="+mj-ea"/>
                <a:cs typeface="黑体"/>
              </a:rPr>
              <a:t>移动</a:t>
            </a:r>
          </a:p>
        </p:txBody>
      </p:sp>
      <p:sp>
        <p:nvSpPr>
          <p:cNvPr id="24" name="右箭头 23"/>
          <p:cNvSpPr/>
          <p:nvPr/>
        </p:nvSpPr>
        <p:spPr bwMode="auto">
          <a:xfrm rot="5400000">
            <a:off x="5983797" y="2689132"/>
            <a:ext cx="362977" cy="236349"/>
          </a:xfrm>
          <a:prstGeom prst="rightArrow">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charset="0"/>
              <a:ea typeface="宋体" charset="0"/>
              <a:cs typeface="宋体" charset="0"/>
            </a:endParaRPr>
          </a:p>
        </p:txBody>
      </p:sp>
      <p:sp>
        <p:nvSpPr>
          <p:cNvPr id="28" name="右箭头 27"/>
          <p:cNvSpPr/>
          <p:nvPr/>
        </p:nvSpPr>
        <p:spPr bwMode="auto">
          <a:xfrm rot="5400000">
            <a:off x="6469949" y="4569497"/>
            <a:ext cx="362977" cy="236349"/>
          </a:xfrm>
          <a:prstGeom prst="rightArrow">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charset="0"/>
              <a:ea typeface="宋体" charset="0"/>
              <a:cs typeface="宋体" charset="0"/>
            </a:endParaRPr>
          </a:p>
        </p:txBody>
      </p:sp>
    </p:spTree>
    <p:extLst>
      <p:ext uri="{BB962C8B-B14F-4D97-AF65-F5344CB8AC3E}">
        <p14:creationId xmlns:p14="http://schemas.microsoft.com/office/powerpoint/2010/main" val="8681613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1679547" y="1294653"/>
            <a:ext cx="4321958" cy="3289132"/>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2250173221"/>
              </p:ext>
            </p:extLst>
          </p:nvPr>
        </p:nvGraphicFramePr>
        <p:xfrm>
          <a:off x="2230584" y="5194470"/>
          <a:ext cx="3516552" cy="297180"/>
        </p:xfrm>
        <a:graphic>
          <a:graphicData uri="http://schemas.openxmlformats.org/presentationml/2006/ole">
            <mc:AlternateContent xmlns:mc="http://schemas.openxmlformats.org/markup-compatibility/2006">
              <mc:Choice xmlns:v="urn:schemas-microsoft-com:vml" Requires="v">
                <p:oleObj spid="_x0000_s14294" name="Equation" r:id="rId5" imgW="2705040" imgH="228600" progId="Equation.DSMT4">
                  <p:embed/>
                </p:oleObj>
              </mc:Choice>
              <mc:Fallback>
                <p:oleObj name="Equation" r:id="rId5" imgW="2705040" imgH="228600" progId="Equation.DSMT4">
                  <p:embed/>
                  <p:pic>
                    <p:nvPicPr>
                      <p:cNvPr id="0" name=""/>
                      <p:cNvPicPr>
                        <a:picLocks noChangeAspect="1" noChangeArrowheads="1"/>
                      </p:cNvPicPr>
                      <p:nvPr/>
                    </p:nvPicPr>
                    <p:blipFill>
                      <a:blip r:embed="rId6"/>
                      <a:srcRect/>
                      <a:stretch>
                        <a:fillRect/>
                      </a:stretch>
                    </p:blipFill>
                    <p:spPr bwMode="auto">
                      <a:xfrm>
                        <a:off x="2230584" y="5194470"/>
                        <a:ext cx="3516552" cy="297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64998992"/>
              </p:ext>
            </p:extLst>
          </p:nvPr>
        </p:nvGraphicFramePr>
        <p:xfrm>
          <a:off x="2533797" y="5517232"/>
          <a:ext cx="2427288" cy="923925"/>
        </p:xfrm>
        <a:graphic>
          <a:graphicData uri="http://schemas.openxmlformats.org/presentationml/2006/ole">
            <mc:AlternateContent xmlns:mc="http://schemas.openxmlformats.org/markup-compatibility/2006">
              <mc:Choice xmlns:v="urn:schemas-microsoft-com:vml" Requires="v">
                <p:oleObj spid="_x0000_s14295" name="Equation" r:id="rId7" imgW="1866600" imgH="711000" progId="Equation.DSMT4">
                  <p:embed/>
                </p:oleObj>
              </mc:Choice>
              <mc:Fallback>
                <p:oleObj name="Equation" r:id="rId7" imgW="1866600" imgH="711000" progId="Equation.DSMT4">
                  <p:embed/>
                  <p:pic>
                    <p:nvPicPr>
                      <p:cNvPr id="0" name=""/>
                      <p:cNvPicPr>
                        <a:picLocks noChangeAspect="1" noChangeArrowheads="1"/>
                      </p:cNvPicPr>
                      <p:nvPr/>
                    </p:nvPicPr>
                    <p:blipFill>
                      <a:blip r:embed="rId8"/>
                      <a:srcRect/>
                      <a:stretch>
                        <a:fillRect/>
                      </a:stretch>
                    </p:blipFill>
                    <p:spPr bwMode="auto">
                      <a:xfrm>
                        <a:off x="2533797" y="5517232"/>
                        <a:ext cx="2427288"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6"/>
          <p:cNvSpPr txBox="1">
            <a:spLocks noChangeArrowheads="1"/>
          </p:cNvSpPr>
          <p:nvPr/>
        </p:nvSpPr>
        <p:spPr bwMode="auto">
          <a:xfrm>
            <a:off x="2006081" y="4671666"/>
            <a:ext cx="1834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rgbClr val="00009E"/>
                </a:solidFill>
                <a:latin typeface="+mj-ea"/>
                <a:ea typeface="+mj-ea"/>
                <a:cs typeface="黑体"/>
              </a:rPr>
              <a:t>合成氨：</a:t>
            </a:r>
            <a:endParaRPr lang="en-US" altLang="zh-CN" sz="2400" b="1" dirty="0">
              <a:solidFill>
                <a:srgbClr val="00009E"/>
              </a:solidFill>
              <a:latin typeface="+mj-ea"/>
              <a:ea typeface="+mj-ea"/>
              <a:cs typeface="黑体"/>
            </a:endParaRPr>
          </a:p>
        </p:txBody>
      </p:sp>
      <p:sp>
        <p:nvSpPr>
          <p:cNvPr id="16" name="矩形 10"/>
          <p:cNvSpPr>
            <a:spLocks noChangeArrowheads="1"/>
          </p:cNvSpPr>
          <p:nvPr/>
        </p:nvSpPr>
        <p:spPr bwMode="auto">
          <a:xfrm>
            <a:off x="720000" y="18000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公式应用验证</a:t>
            </a:r>
          </a:p>
        </p:txBody>
      </p:sp>
      <p:sp>
        <p:nvSpPr>
          <p:cNvPr id="17"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Tree>
    <p:extLst>
      <p:ext uri="{BB962C8B-B14F-4D97-AF65-F5344CB8AC3E}">
        <p14:creationId xmlns:p14="http://schemas.microsoft.com/office/powerpoint/2010/main" val="19246800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1619110" y="5517232"/>
                <a:ext cx="5905779" cy="938719"/>
              </a:xfrm>
              <a:prstGeom prst="rect">
                <a:avLst/>
              </a:prstGeom>
            </p:spPr>
            <p:txBody>
              <a:bodyPr wrap="square">
                <a:spAutoFit/>
              </a:bodyPr>
              <a:lstStyle/>
              <a:p>
                <a:pPr marL="342900" indent="-342900">
                  <a:spcBef>
                    <a:spcPct val="50000"/>
                  </a:spcBef>
                  <a:buClr>
                    <a:srgbClr val="FF0000"/>
                  </a:buClr>
                  <a:buFont typeface="Wingdings" panose="05000000000000000000" pitchFamily="2" charset="2"/>
                  <a:buChar char="n"/>
                </a:pPr>
                <a:r>
                  <a:rPr lang="zh-CN" altLang="en-US" sz="2200" b="1" dirty="0">
                    <a:solidFill>
                      <a:srgbClr val="0000FF"/>
                    </a:solidFill>
                    <a:latin typeface="+mj-ea"/>
                    <a:ea typeface="+mj-ea"/>
                    <a:cs typeface="黑体"/>
                  </a:rPr>
                  <a:t>峰高度：</a:t>
                </a:r>
                <a:r>
                  <a:rPr lang="en-US" altLang="zh-CN" sz="2200" b="1" dirty="0">
                    <a:solidFill>
                      <a:srgbClr val="FF0000"/>
                    </a:solidFill>
                    <a:latin typeface="+mj-ea"/>
                    <a:ea typeface="+mj-ea"/>
                    <a:cs typeface="黑体"/>
                  </a:rPr>
                  <a:t>BEP</a:t>
                </a:r>
                <a:r>
                  <a:rPr lang="zh-CN" altLang="en-US" sz="2200" b="1" dirty="0">
                    <a:solidFill>
                      <a:srgbClr val="FF0000"/>
                    </a:solidFill>
                    <a:latin typeface="+mj-ea"/>
                    <a:ea typeface="+mj-ea"/>
                    <a:cs typeface="黑体"/>
                  </a:rPr>
                  <a:t>关系截距</a:t>
                </a:r>
                <a14:m>
                  <m:oMath xmlns:m="http://schemas.openxmlformats.org/officeDocument/2006/math">
                    <m:r>
                      <a:rPr lang="zh-CN" altLang="en-US" sz="2200" b="1" i="1">
                        <a:solidFill>
                          <a:srgbClr val="FF0000"/>
                        </a:solidFill>
                        <a:latin typeface="Cambria Math" panose="02040503050406030204" pitchFamily="18" charset="0"/>
                        <a:ea typeface="+mj-ea"/>
                      </a:rPr>
                      <m:t>𝒃</m:t>
                    </m:r>
                  </m:oMath>
                </a14:m>
                <a:endParaRPr lang="en-US" altLang="zh-CN" sz="2200" b="1" dirty="0">
                  <a:solidFill>
                    <a:srgbClr val="FF0000"/>
                  </a:solidFill>
                  <a:latin typeface="+mj-ea"/>
                  <a:ea typeface="+mj-ea"/>
                </a:endParaRPr>
              </a:p>
              <a:p>
                <a:pPr>
                  <a:spcBef>
                    <a:spcPct val="50000"/>
                  </a:spcBef>
                  <a:buClr>
                    <a:srgbClr val="FF0000"/>
                  </a:buClr>
                </a:pPr>
                <a:r>
                  <a:rPr lang="zh-CN" altLang="en-US" sz="2200" b="1" dirty="0">
                    <a:solidFill>
                      <a:srgbClr val="0000FF"/>
                    </a:solidFill>
                    <a:latin typeface="+mj-ea"/>
                    <a:ea typeface="+mj-ea"/>
                    <a:cs typeface="黑体"/>
                  </a:rPr>
                  <a:t>          取决于催化剂结构类型</a:t>
                </a:r>
                <a:endParaRPr lang="en-US" altLang="zh-CN" sz="2200" b="1" dirty="0">
                  <a:solidFill>
                    <a:srgbClr val="0000FF"/>
                  </a:solidFill>
                  <a:latin typeface="+mj-ea"/>
                  <a:ea typeface="+mj-ea"/>
                  <a:cs typeface="黑体"/>
                </a:endParaRPr>
              </a:p>
            </p:txBody>
          </p:sp>
        </mc:Choice>
        <mc:Fallback xmlns="">
          <p:sp>
            <p:nvSpPr>
              <p:cNvPr id="5" name="矩形 4"/>
              <p:cNvSpPr>
                <a:spLocks noRot="1" noChangeAspect="1" noMove="1" noResize="1" noEditPoints="1" noAdjustHandles="1" noChangeArrowheads="1" noChangeShapeType="1" noTextEdit="1"/>
              </p:cNvSpPr>
              <p:nvPr/>
            </p:nvSpPr>
            <p:spPr>
              <a:xfrm>
                <a:off x="1619110" y="5517232"/>
                <a:ext cx="5905779" cy="938719"/>
              </a:xfrm>
              <a:prstGeom prst="rect">
                <a:avLst/>
              </a:prstGeom>
              <a:blipFill rotWithShape="0">
                <a:blip r:embed="rId4"/>
                <a:stretch>
                  <a:fillRect l="-1136" t="-6494" b="-12338"/>
                </a:stretch>
              </a:blipFill>
            </p:spPr>
            <p:txBody>
              <a:bodyPr/>
              <a:lstStyle/>
              <a:p>
                <a:r>
                  <a:rPr lang="zh-CN" altLang="en-US">
                    <a:noFill/>
                  </a:rPr>
                  <a:t> </a:t>
                </a:r>
              </a:p>
            </p:txBody>
          </p:sp>
        </mc:Fallback>
      </mc:AlternateContent>
      <p:pic>
        <p:nvPicPr>
          <p:cNvPr id="7" name="图片 6"/>
          <p:cNvPicPr/>
          <p:nvPr/>
        </p:nvPicPr>
        <p:blipFill>
          <a:blip r:embed="rId5" cstate="print">
            <a:extLst>
              <a:ext uri="{28A0092B-C50C-407E-A947-70E740481C1C}">
                <a14:useLocalDpi xmlns:a14="http://schemas.microsoft.com/office/drawing/2010/main" val="0"/>
              </a:ext>
            </a:extLst>
          </a:blip>
          <a:stretch>
            <a:fillRect/>
          </a:stretch>
        </p:blipFill>
        <p:spPr>
          <a:xfrm>
            <a:off x="2338387" y="2132856"/>
            <a:ext cx="3152775" cy="2519680"/>
          </a:xfrm>
          <a:prstGeom prst="rect">
            <a:avLst/>
          </a:prstGeom>
        </p:spPr>
      </p:pic>
      <p:sp>
        <p:nvSpPr>
          <p:cNvPr id="11" name="Rectangle 26"/>
          <p:cNvSpPr>
            <a:spLocks noChangeArrowheads="1"/>
          </p:cNvSpPr>
          <p:nvPr/>
        </p:nvSpPr>
        <p:spPr bwMode="auto">
          <a:xfrm>
            <a:off x="723900" y="27333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347992350"/>
              </p:ext>
            </p:extLst>
          </p:nvPr>
        </p:nvGraphicFramePr>
        <p:xfrm>
          <a:off x="1619110" y="1178744"/>
          <a:ext cx="2774950" cy="900112"/>
        </p:xfrm>
        <a:graphic>
          <a:graphicData uri="http://schemas.openxmlformats.org/presentationml/2006/ole">
            <mc:AlternateContent xmlns:mc="http://schemas.openxmlformats.org/markup-compatibility/2006">
              <mc:Choice xmlns:v="urn:schemas-microsoft-com:vml" Requires="v">
                <p:oleObj spid="_x0000_s15852" name="Equation" r:id="rId6" imgW="1879560" imgH="609480" progId="Equation.DSMT4">
                  <p:embed/>
                </p:oleObj>
              </mc:Choice>
              <mc:Fallback>
                <p:oleObj name="Equation" r:id="rId6" imgW="1879560" imgH="609480" progId="Equation.DSMT4">
                  <p:embed/>
                  <p:pic>
                    <p:nvPicPr>
                      <p:cNvPr id="0" name=""/>
                      <p:cNvPicPr>
                        <a:picLocks noChangeAspect="1" noChangeArrowheads="1"/>
                      </p:cNvPicPr>
                      <p:nvPr/>
                    </p:nvPicPr>
                    <p:blipFill>
                      <a:blip r:embed="rId7"/>
                      <a:srcRect/>
                      <a:stretch>
                        <a:fillRect/>
                      </a:stretch>
                    </p:blipFill>
                    <p:spPr bwMode="auto">
                      <a:xfrm>
                        <a:off x="1619110" y="1178744"/>
                        <a:ext cx="2774950"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6"/>
          <p:cNvSpPr txBox="1">
            <a:spLocks noChangeArrowheads="1"/>
          </p:cNvSpPr>
          <p:nvPr/>
        </p:nvSpPr>
        <p:spPr bwMode="auto">
          <a:xfrm>
            <a:off x="542572" y="1196752"/>
            <a:ext cx="10050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rgbClr val="0000FF"/>
                </a:solidFill>
                <a:latin typeface="+mj-ea"/>
                <a:ea typeface="+mj-ea"/>
                <a:cs typeface="黑体"/>
              </a:rPr>
              <a:t>最佳速率</a:t>
            </a:r>
            <a:endParaRPr lang="zh-CN" altLang="en-US" sz="2400" b="1" dirty="0">
              <a:solidFill>
                <a:srgbClr val="FF0000"/>
              </a:solidFill>
              <a:latin typeface="+mj-ea"/>
              <a:ea typeface="+mj-ea"/>
              <a:cs typeface="黑体"/>
            </a:endParaRPr>
          </a:p>
        </p:txBody>
      </p:sp>
      <p:cxnSp>
        <p:nvCxnSpPr>
          <p:cNvPr id="15" name="直接箭头连接符 14"/>
          <p:cNvCxnSpPr/>
          <p:nvPr/>
        </p:nvCxnSpPr>
        <p:spPr bwMode="auto">
          <a:xfrm flipV="1">
            <a:off x="3200400" y="4856319"/>
            <a:ext cx="1782763" cy="127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flipV="1">
            <a:off x="5687964" y="2682526"/>
            <a:ext cx="0" cy="1719767"/>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6"/>
          <p:cNvSpPr txBox="1">
            <a:spLocks noChangeArrowheads="1"/>
          </p:cNvSpPr>
          <p:nvPr/>
        </p:nvSpPr>
        <p:spPr bwMode="auto">
          <a:xfrm>
            <a:off x="5752775" y="2780928"/>
            <a:ext cx="44178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FF0000"/>
                </a:solidFill>
                <a:latin typeface="+mj-ea"/>
                <a:ea typeface="+mj-ea"/>
                <a:cs typeface="黑体"/>
              </a:rPr>
              <a:t>动力学维度</a:t>
            </a:r>
          </a:p>
        </p:txBody>
      </p:sp>
      <p:sp>
        <p:nvSpPr>
          <p:cNvPr id="19" name="Text Box 6"/>
          <p:cNvSpPr txBox="1">
            <a:spLocks noChangeArrowheads="1"/>
          </p:cNvSpPr>
          <p:nvPr/>
        </p:nvSpPr>
        <p:spPr bwMode="auto">
          <a:xfrm>
            <a:off x="3275856" y="4941168"/>
            <a:ext cx="1636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000" b="1" dirty="0">
                <a:solidFill>
                  <a:srgbClr val="FF0000"/>
                </a:solidFill>
                <a:latin typeface="+mj-ea"/>
                <a:ea typeface="+mj-ea"/>
                <a:cs typeface="黑体"/>
              </a:rPr>
              <a:t>热力学维度</a:t>
            </a:r>
            <a:endParaRPr lang="en-US" altLang="zh-CN" sz="2000" b="1" dirty="0">
              <a:solidFill>
                <a:srgbClr val="FF0000"/>
              </a:solidFill>
              <a:latin typeface="+mj-ea"/>
              <a:ea typeface="+mj-ea"/>
              <a:cs typeface="黑体"/>
            </a:endParaRPr>
          </a:p>
        </p:txBody>
      </p:sp>
      <p:sp>
        <p:nvSpPr>
          <p:cNvPr id="14" name="矩形 10"/>
          <p:cNvSpPr>
            <a:spLocks noChangeArrowheads="1"/>
          </p:cNvSpPr>
          <p:nvPr/>
        </p:nvSpPr>
        <p:spPr bwMode="auto">
          <a:xfrm>
            <a:off x="720000" y="18000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lang="zh-CN" altLang="en-US" sz="2800" dirty="0">
                <a:solidFill>
                  <a:srgbClr val="FF0000"/>
                </a:solidFill>
                <a:latin typeface="+mj-ea"/>
                <a:cs typeface="黑体"/>
              </a:rPr>
              <a:t>火山型曲线的高度</a:t>
            </a:r>
            <a:endParaRPr lang="en-US" altLang="zh-CN" sz="2800" dirty="0">
              <a:solidFill>
                <a:srgbClr val="FF0000"/>
              </a:solidFill>
              <a:latin typeface="+mj-ea"/>
              <a:cs typeface="黑体"/>
            </a:endParaRPr>
          </a:p>
        </p:txBody>
      </p:sp>
      <p:sp>
        <p:nvSpPr>
          <p:cNvPr id="17"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Tree>
    <p:extLst>
      <p:ext uri="{BB962C8B-B14F-4D97-AF65-F5344CB8AC3E}">
        <p14:creationId xmlns:p14="http://schemas.microsoft.com/office/powerpoint/2010/main" val="21361227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60" name="Rectangle 4"/>
          <p:cNvSpPr>
            <a:spLocks noChangeArrowheads="1"/>
          </p:cNvSpPr>
          <p:nvPr/>
        </p:nvSpPr>
        <p:spPr bwMode="auto">
          <a:xfrm>
            <a:off x="2087423" y="1844675"/>
            <a:ext cx="4756430"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150000"/>
              </a:lnSpc>
              <a:defRPr/>
            </a:pPr>
            <a:r>
              <a:rPr lang="zh-CN" altLang="zh-CN" sz="3200" dirty="0">
                <a:solidFill>
                  <a:srgbClr val="FF0000"/>
                </a:solidFill>
              </a:rPr>
              <a:t>惰性</a:t>
            </a:r>
            <a:r>
              <a:rPr lang="en-US" altLang="zh-CN" sz="3200" dirty="0">
                <a:solidFill>
                  <a:srgbClr val="FF0000"/>
                </a:solidFill>
                <a:latin typeface="Times New Roman" panose="02020603050405020304" pitchFamily="18" charset="0"/>
                <a:cs typeface="Times New Roman" panose="02020603050405020304" pitchFamily="18" charset="0"/>
              </a:rPr>
              <a:t>In</a:t>
            </a:r>
            <a:r>
              <a:rPr lang="en-US" altLang="zh-CN" sz="3200" baseline="-25000" dirty="0">
                <a:solidFill>
                  <a:srgbClr val="FF0000"/>
                </a:solidFill>
                <a:latin typeface="Times New Roman" panose="02020603050405020304" pitchFamily="18" charset="0"/>
                <a:cs typeface="Times New Roman" panose="02020603050405020304" pitchFamily="18" charset="0"/>
              </a:rPr>
              <a:t>2</a:t>
            </a:r>
            <a:r>
              <a:rPr lang="en-US" altLang="zh-CN" sz="3200" dirty="0">
                <a:solidFill>
                  <a:srgbClr val="FF0000"/>
                </a:solidFill>
                <a:latin typeface="Times New Roman" panose="02020603050405020304" pitchFamily="18" charset="0"/>
                <a:cs typeface="Times New Roman" panose="02020603050405020304" pitchFamily="18" charset="0"/>
              </a:rPr>
              <a:t>O</a:t>
            </a:r>
            <a:r>
              <a:rPr lang="en-US" altLang="zh-CN" sz="3200" baseline="-25000" dirty="0">
                <a:solidFill>
                  <a:srgbClr val="FF0000"/>
                </a:solidFill>
                <a:latin typeface="Times New Roman" panose="02020603050405020304" pitchFamily="18" charset="0"/>
                <a:cs typeface="Times New Roman" panose="02020603050405020304" pitchFamily="18" charset="0"/>
              </a:rPr>
              <a:t>3</a:t>
            </a:r>
            <a:r>
              <a:rPr lang="zh-CN" altLang="zh-CN" sz="3200" dirty="0">
                <a:solidFill>
                  <a:srgbClr val="FF0000"/>
                </a:solidFill>
              </a:rPr>
              <a:t>材料</a:t>
            </a:r>
            <a:r>
              <a:rPr lang="en-US" altLang="zh-CN" sz="3200" dirty="0">
                <a:solidFill>
                  <a:srgbClr val="FF0000"/>
                </a:solidFill>
                <a:latin typeface="Times New Roman" panose="02020603050405020304" pitchFamily="18" charset="0"/>
                <a:cs typeface="Times New Roman" panose="02020603050405020304" pitchFamily="18" charset="0"/>
              </a:rPr>
              <a:t>N</a:t>
            </a:r>
            <a:r>
              <a:rPr lang="zh-CN" altLang="zh-CN" sz="3200" dirty="0">
                <a:solidFill>
                  <a:srgbClr val="FF0000"/>
                </a:solidFill>
              </a:rPr>
              <a:t>掺杂活性</a:t>
            </a:r>
            <a:endParaRPr lang="en-US" altLang="zh-CN" sz="3200" dirty="0">
              <a:solidFill>
                <a:srgbClr val="FF0000"/>
              </a:solidFill>
            </a:endParaRPr>
          </a:p>
          <a:p>
            <a:pPr algn="ctr">
              <a:lnSpc>
                <a:spcPct val="150000"/>
              </a:lnSpc>
              <a:defRPr/>
            </a:pPr>
            <a:r>
              <a:rPr lang="zh-CN" altLang="zh-CN" sz="3200" dirty="0">
                <a:solidFill>
                  <a:srgbClr val="FF0000"/>
                </a:solidFill>
              </a:rPr>
              <a:t>调控的机理研究</a:t>
            </a:r>
            <a:endParaRPr lang="zh-CN" altLang="en-US" sz="3200" b="0" dirty="0">
              <a:solidFill>
                <a:srgbClr val="FF0000"/>
              </a:solidFill>
              <a:latin typeface="黑体" pitchFamily="2" charset="-122"/>
              <a:ea typeface="黑体" pitchFamily="2" charset="-122"/>
            </a:endParaRPr>
          </a:p>
        </p:txBody>
      </p:sp>
      <p:sp>
        <p:nvSpPr>
          <p:cNvPr id="1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6" name="矩形 5"/>
          <p:cNvSpPr/>
          <p:nvPr/>
        </p:nvSpPr>
        <p:spPr>
          <a:xfrm>
            <a:off x="0" y="6480000"/>
            <a:ext cx="2852063" cy="369332"/>
          </a:xfrm>
          <a:prstGeom prst="rect">
            <a:avLst/>
          </a:prstGeom>
        </p:spPr>
        <p:txBody>
          <a:bodyPr wrap="none">
            <a:spAutoFit/>
          </a:bodyPr>
          <a:lstStyle/>
          <a:p>
            <a:r>
              <a:rPr lang="en-US" altLang="zh-CN" i="1" dirty="0">
                <a:solidFill>
                  <a:srgbClr val="CC0000"/>
                </a:solidFill>
                <a:latin typeface="Times New Roman" pitchFamily="18" charset="0"/>
              </a:rPr>
              <a:t>Sci. Rep., 2013. 10, 3109(3)</a:t>
            </a:r>
            <a:r>
              <a:rPr lang="de-DE" altLang="zh-CN" i="1" dirty="0">
                <a:solidFill>
                  <a:srgbClr val="CC0000"/>
                </a:solidFill>
                <a:latin typeface="Times New Roman" pitchFamily="18" charset="0"/>
              </a:rPr>
              <a:t> </a:t>
            </a:r>
          </a:p>
        </p:txBody>
      </p:sp>
      <p:sp>
        <p:nvSpPr>
          <p:cNvPr id="7" name="矩形 10"/>
          <p:cNvSpPr>
            <a:spLocks noChangeArrowheads="1"/>
          </p:cNvSpPr>
          <p:nvPr/>
        </p:nvSpPr>
        <p:spPr bwMode="auto">
          <a:xfrm>
            <a:off x="720000" y="180000"/>
            <a:ext cx="36551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2.</a:t>
            </a:r>
            <a:r>
              <a:rPr lang="en-US" altLang="zh-CN" sz="28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IRR</a:t>
            </a: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催化剂活性调控</a:t>
            </a:r>
          </a:p>
        </p:txBody>
      </p:sp>
    </p:spTree>
    <p:extLst>
      <p:ext uri="{BB962C8B-B14F-4D97-AF65-F5344CB8AC3E}">
        <p14:creationId xmlns:p14="http://schemas.microsoft.com/office/powerpoint/2010/main" val="108451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6"/>
          <p:cNvSpPr>
            <a:spLocks noChangeArrowheads="1"/>
          </p:cNvSpPr>
          <p:nvPr/>
        </p:nvSpPr>
        <p:spPr bwMode="auto">
          <a:xfrm>
            <a:off x="5475288" y="3597275"/>
            <a:ext cx="306387" cy="341313"/>
          </a:xfrm>
          <a:prstGeom prst="ellipse">
            <a:avLst/>
          </a:prstGeom>
          <a:noFill/>
          <a:ln w="381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defTabSz="4321175">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4321175">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4321175">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4321175">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4321175">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cs typeface="Arial" panose="020B0604020202020204" pitchFamily="34" charset="0"/>
            </a:endParaRPr>
          </a:p>
        </p:txBody>
      </p:sp>
      <p:sp>
        <p:nvSpPr>
          <p:cNvPr id="4" name="下箭头 5"/>
          <p:cNvSpPr>
            <a:spLocks noChangeArrowheads="1"/>
          </p:cNvSpPr>
          <p:nvPr/>
        </p:nvSpPr>
        <p:spPr bwMode="auto">
          <a:xfrm flipV="1">
            <a:off x="5519738" y="3170238"/>
            <a:ext cx="209550" cy="398462"/>
          </a:xfrm>
          <a:prstGeom prst="downArrow">
            <a:avLst>
              <a:gd name="adj1" fmla="val 50000"/>
              <a:gd name="adj2" fmla="val 50152"/>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defTabSz="4321175">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4321175">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4321175">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4321175">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4321175">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cs typeface="Arial" panose="020B0604020202020204" pitchFamily="34" charset="0"/>
            </a:endParaRPr>
          </a:p>
        </p:txBody>
      </p:sp>
      <p:sp>
        <p:nvSpPr>
          <p:cNvPr id="5" name="TextBox 45"/>
          <p:cNvSpPr txBox="1">
            <a:spLocks noChangeArrowheads="1"/>
          </p:cNvSpPr>
          <p:nvPr/>
        </p:nvSpPr>
        <p:spPr bwMode="auto">
          <a:xfrm>
            <a:off x="5729288" y="2600325"/>
            <a:ext cx="3556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7200" dirty="0">
                <a:solidFill>
                  <a:srgbClr val="FF0000"/>
                </a:solidFill>
                <a:cs typeface="Arial" panose="020B0604020202020204" pitchFamily="34" charset="0"/>
              </a:rPr>
              <a:t>?</a:t>
            </a:r>
            <a:endParaRPr lang="zh-CN" altLang="en-US" sz="7200" dirty="0">
              <a:solidFill>
                <a:srgbClr val="FF0000"/>
              </a:solidFill>
              <a:cs typeface="Arial" panose="020B0604020202020204" pitchFamily="34" charset="0"/>
            </a:endParaRPr>
          </a:p>
        </p:txBody>
      </p:sp>
      <p:sp>
        <p:nvSpPr>
          <p:cNvPr id="7" name="Text Box 207"/>
          <p:cNvSpPr txBox="1">
            <a:spLocks noChangeArrowheads="1"/>
          </p:cNvSpPr>
          <p:nvPr/>
        </p:nvSpPr>
        <p:spPr bwMode="auto">
          <a:xfrm>
            <a:off x="1231107" y="5467500"/>
            <a:ext cx="7157317"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ClrTx/>
              <a:buSzTx/>
              <a:buFont typeface="Wingdings" panose="05000000000000000000" pitchFamily="2" charset="2"/>
              <a:buChar char="Ø"/>
            </a:pPr>
            <a:r>
              <a:rPr lang="en-US" altLang="zh-CN" sz="2200" dirty="0">
                <a:solidFill>
                  <a:srgbClr val="002498"/>
                </a:solidFill>
                <a:cs typeface="Arial" panose="020B0604020202020204" pitchFamily="34" charset="0"/>
              </a:rPr>
              <a:t>I </a:t>
            </a:r>
            <a:r>
              <a:rPr lang="zh-CN" altLang="en-US" sz="2200" dirty="0">
                <a:solidFill>
                  <a:srgbClr val="002498"/>
                </a:solidFill>
                <a:cs typeface="Arial" panose="020B0604020202020204" pitchFamily="34" charset="0"/>
              </a:rPr>
              <a:t>吸附能</a:t>
            </a:r>
            <a:r>
              <a:rPr lang="en-GB" altLang="zh-CN" sz="2200" i="1" dirty="0" err="1">
                <a:solidFill>
                  <a:srgbClr val="002498"/>
                </a:solidFill>
                <a:cs typeface="Arial" panose="020B0604020202020204" pitchFamily="34" charset="0"/>
              </a:rPr>
              <a:t>E</a:t>
            </a:r>
            <a:r>
              <a:rPr lang="en-GB" altLang="zh-CN" sz="2200" baseline="-25000" dirty="0" err="1">
                <a:solidFill>
                  <a:srgbClr val="002498"/>
                </a:solidFill>
                <a:cs typeface="Arial" panose="020B0604020202020204" pitchFamily="34" charset="0"/>
              </a:rPr>
              <a:t>ad</a:t>
            </a:r>
            <a:r>
              <a:rPr lang="en-GB" altLang="zh-CN" sz="2200" baseline="30000" dirty="0" err="1">
                <a:solidFill>
                  <a:srgbClr val="002498"/>
                </a:solidFill>
                <a:cs typeface="Arial" panose="020B0604020202020204" pitchFamily="34" charset="0"/>
              </a:rPr>
              <a:t>I</a:t>
            </a:r>
            <a:r>
              <a:rPr lang="en-US" altLang="zh-CN" sz="2200" dirty="0">
                <a:solidFill>
                  <a:srgbClr val="002498"/>
                </a:solidFill>
                <a:cs typeface="Arial" panose="020B0604020202020204" pitchFamily="34" charset="0"/>
              </a:rPr>
              <a:t> </a:t>
            </a:r>
            <a:r>
              <a:rPr lang="zh-CN" altLang="en-US" sz="2200" dirty="0">
                <a:solidFill>
                  <a:srgbClr val="002498"/>
                </a:solidFill>
                <a:cs typeface="Arial" panose="020B0604020202020204" pitchFamily="34" charset="0"/>
              </a:rPr>
              <a:t>可以作为决定</a:t>
            </a:r>
            <a:r>
              <a:rPr lang="en-US" altLang="zh-CN" sz="2200" dirty="0">
                <a:solidFill>
                  <a:srgbClr val="002498"/>
                </a:solidFill>
                <a:cs typeface="Arial" panose="020B0604020202020204" pitchFamily="34" charset="0"/>
              </a:rPr>
              <a:t>IRR</a:t>
            </a:r>
            <a:r>
              <a:rPr lang="zh-CN" altLang="en-US" sz="2200" dirty="0">
                <a:solidFill>
                  <a:srgbClr val="002498"/>
                </a:solidFill>
                <a:cs typeface="Arial" panose="020B0604020202020204" pitchFamily="34" charset="0"/>
              </a:rPr>
              <a:t>催化活性的关键因素</a:t>
            </a:r>
            <a:endParaRPr lang="en-US" altLang="zh-CN" sz="2200" dirty="0">
              <a:solidFill>
                <a:srgbClr val="002498"/>
              </a:solidFill>
              <a:cs typeface="Arial" panose="020B0604020202020204" pitchFamily="34" charset="0"/>
            </a:endParaRPr>
          </a:p>
          <a:p>
            <a:pPr>
              <a:spcBef>
                <a:spcPct val="0"/>
              </a:spcBef>
              <a:spcAft>
                <a:spcPts val="600"/>
              </a:spcAft>
              <a:buClrTx/>
              <a:buSzTx/>
              <a:buFont typeface="Wingdings" panose="05000000000000000000" pitchFamily="2" charset="2"/>
              <a:buChar char="Ø"/>
            </a:pPr>
            <a:r>
              <a:rPr lang="en-GB" altLang="zh-CN" sz="2200" dirty="0">
                <a:solidFill>
                  <a:srgbClr val="002498"/>
                </a:solidFill>
                <a:cs typeface="Arial" panose="020B0604020202020204" pitchFamily="34" charset="0"/>
              </a:rPr>
              <a:t>In</a:t>
            </a:r>
            <a:r>
              <a:rPr lang="en-GB" altLang="zh-CN" sz="2200" baseline="-25000" dirty="0">
                <a:solidFill>
                  <a:srgbClr val="002498"/>
                </a:solidFill>
                <a:cs typeface="Arial" panose="020B0604020202020204" pitchFamily="34" charset="0"/>
              </a:rPr>
              <a:t>2</a:t>
            </a:r>
            <a:r>
              <a:rPr lang="en-GB" altLang="zh-CN" sz="2200" dirty="0">
                <a:solidFill>
                  <a:srgbClr val="002498"/>
                </a:solidFill>
                <a:cs typeface="Arial" panose="020B0604020202020204" pitchFamily="34" charset="0"/>
              </a:rPr>
              <a:t>O</a:t>
            </a:r>
            <a:r>
              <a:rPr lang="en-GB" altLang="zh-CN" sz="2200" baseline="-25000" dirty="0">
                <a:solidFill>
                  <a:srgbClr val="002498"/>
                </a:solidFill>
                <a:cs typeface="Arial" panose="020B0604020202020204" pitchFamily="34" charset="0"/>
              </a:rPr>
              <a:t>3</a:t>
            </a:r>
            <a:r>
              <a:rPr lang="en-GB" altLang="zh-CN" sz="2200" dirty="0">
                <a:solidFill>
                  <a:srgbClr val="002498"/>
                </a:solidFill>
                <a:cs typeface="Arial" panose="020B0604020202020204" pitchFamily="34" charset="0"/>
              </a:rPr>
              <a:t> (</a:t>
            </a:r>
            <a:r>
              <a:rPr lang="zh-CN" altLang="en-US" sz="2200" dirty="0">
                <a:solidFill>
                  <a:srgbClr val="002498"/>
                </a:solidFill>
                <a:cs typeface="Arial" panose="020B0604020202020204" pitchFamily="34" charset="0"/>
              </a:rPr>
              <a:t>惰性、丰富</a:t>
            </a:r>
            <a:r>
              <a:rPr lang="en-GB" altLang="zh-CN" sz="2200" dirty="0">
                <a:solidFill>
                  <a:srgbClr val="002498"/>
                </a:solidFill>
                <a:cs typeface="Arial" panose="020B0604020202020204" pitchFamily="34" charset="0"/>
              </a:rPr>
              <a:t>) </a:t>
            </a:r>
            <a:r>
              <a:rPr lang="en-GB" altLang="zh-CN" sz="2200" dirty="0">
                <a:solidFill>
                  <a:srgbClr val="002498"/>
                </a:solidFill>
                <a:ea typeface="仿宋_GB2312"/>
                <a:cs typeface="Arial" panose="020B0604020202020204" pitchFamily="34" charset="0"/>
              </a:rPr>
              <a:t>→</a:t>
            </a:r>
            <a:r>
              <a:rPr lang="en-GB" altLang="zh-CN" sz="2200" dirty="0">
                <a:solidFill>
                  <a:srgbClr val="002498"/>
                </a:solidFill>
                <a:cs typeface="Arial" panose="020B0604020202020204" pitchFamily="34" charset="0"/>
                <a:sym typeface="Wingdings" panose="05000000000000000000" pitchFamily="2" charset="2"/>
              </a:rPr>
              <a:t> </a:t>
            </a:r>
            <a:r>
              <a:rPr lang="en-GB" altLang="zh-CN" sz="2200" b="1" dirty="0">
                <a:solidFill>
                  <a:srgbClr val="002498"/>
                </a:solidFill>
                <a:cs typeface="Arial" panose="020B0604020202020204" pitchFamily="34" charset="0"/>
                <a:sym typeface="Wingdings" panose="05000000000000000000" pitchFamily="2" charset="2"/>
              </a:rPr>
              <a:t>N-</a:t>
            </a:r>
            <a:r>
              <a:rPr lang="zh-CN" altLang="en-US" sz="2200" b="1" dirty="0">
                <a:solidFill>
                  <a:srgbClr val="002498"/>
                </a:solidFill>
                <a:cs typeface="Arial" panose="020B0604020202020204" pitchFamily="34" charset="0"/>
                <a:sym typeface="Wingdings" panose="05000000000000000000" pitchFamily="2" charset="2"/>
              </a:rPr>
              <a:t>掺杂</a:t>
            </a:r>
            <a:r>
              <a:rPr lang="en-GB" altLang="zh-CN" sz="2200" dirty="0">
                <a:solidFill>
                  <a:srgbClr val="002498"/>
                </a:solidFill>
                <a:cs typeface="Arial" panose="020B0604020202020204" pitchFamily="34" charset="0"/>
                <a:sym typeface="Wingdings" panose="05000000000000000000" pitchFamily="2" charset="2"/>
              </a:rPr>
              <a:t> </a:t>
            </a:r>
            <a:r>
              <a:rPr lang="en-GB" altLang="zh-CN" sz="2200" dirty="0">
                <a:solidFill>
                  <a:srgbClr val="002498"/>
                </a:solidFill>
                <a:ea typeface="仿宋_GB2312"/>
                <a:cs typeface="仿宋_GB2312"/>
              </a:rPr>
              <a:t>→</a:t>
            </a:r>
            <a:r>
              <a:rPr lang="en-GB" altLang="zh-CN" sz="2200" dirty="0">
                <a:solidFill>
                  <a:srgbClr val="002498"/>
                </a:solidFill>
                <a:cs typeface="Arial" panose="020B0604020202020204" pitchFamily="34" charset="0"/>
                <a:sym typeface="Wingdings" panose="05000000000000000000" pitchFamily="2" charset="2"/>
              </a:rPr>
              <a:t> N</a:t>
            </a:r>
            <a:r>
              <a:rPr lang="en-US" altLang="zh-CN" sz="2200" dirty="0">
                <a:solidFill>
                  <a:srgbClr val="002498"/>
                </a:solidFill>
                <a:cs typeface="Arial" panose="020B0604020202020204" pitchFamily="34" charset="0"/>
                <a:sym typeface="Wingdings" panose="05000000000000000000" pitchFamily="2" charset="2"/>
              </a:rPr>
              <a:t>-</a:t>
            </a:r>
            <a:r>
              <a:rPr lang="en-GB" altLang="zh-CN" sz="2200" dirty="0">
                <a:solidFill>
                  <a:srgbClr val="002498"/>
                </a:solidFill>
                <a:cs typeface="Arial" panose="020B0604020202020204" pitchFamily="34" charset="0"/>
                <a:sym typeface="Wingdings" panose="05000000000000000000" pitchFamily="2" charset="2"/>
              </a:rPr>
              <a:t>In</a:t>
            </a:r>
            <a:r>
              <a:rPr lang="en-GB" altLang="zh-CN" sz="2200" baseline="-25000" dirty="0">
                <a:solidFill>
                  <a:srgbClr val="002498"/>
                </a:solidFill>
                <a:cs typeface="Arial" panose="020B0604020202020204" pitchFamily="34" charset="0"/>
                <a:sym typeface="Wingdings" panose="05000000000000000000" pitchFamily="2" charset="2"/>
              </a:rPr>
              <a:t>2</a:t>
            </a:r>
            <a:r>
              <a:rPr lang="en-GB" altLang="zh-CN" sz="2200" dirty="0">
                <a:solidFill>
                  <a:srgbClr val="002498"/>
                </a:solidFill>
                <a:cs typeface="Arial" panose="020B0604020202020204" pitchFamily="34" charset="0"/>
                <a:sym typeface="Wingdings" panose="05000000000000000000" pitchFamily="2" charset="2"/>
              </a:rPr>
              <a:t>O</a:t>
            </a:r>
            <a:r>
              <a:rPr lang="en-GB" altLang="zh-CN" sz="2200" baseline="-25000" dirty="0">
                <a:solidFill>
                  <a:srgbClr val="002498"/>
                </a:solidFill>
                <a:cs typeface="Arial" panose="020B0604020202020204" pitchFamily="34" charset="0"/>
                <a:sym typeface="Wingdings" panose="05000000000000000000" pitchFamily="2" charset="2"/>
              </a:rPr>
              <a:t>3</a:t>
            </a:r>
            <a:r>
              <a:rPr lang="en-GB" altLang="zh-CN" sz="2200" dirty="0">
                <a:solidFill>
                  <a:srgbClr val="002498"/>
                </a:solidFill>
                <a:cs typeface="Arial" panose="020B0604020202020204" pitchFamily="34" charset="0"/>
                <a:sym typeface="Wingdings" panose="05000000000000000000" pitchFamily="2" charset="2"/>
              </a:rPr>
              <a:t> (</a:t>
            </a:r>
            <a:r>
              <a:rPr lang="zh-CN" altLang="en-US" sz="2200" dirty="0">
                <a:solidFill>
                  <a:srgbClr val="FF0000"/>
                </a:solidFill>
                <a:cs typeface="Arial" panose="020B0604020202020204" pitchFamily="34" charset="0"/>
                <a:sym typeface="Wingdings" panose="05000000000000000000" pitchFamily="2" charset="2"/>
              </a:rPr>
              <a:t>活性</a:t>
            </a:r>
            <a:r>
              <a:rPr lang="en-GB" altLang="zh-CN" sz="2200" dirty="0">
                <a:solidFill>
                  <a:srgbClr val="FF0000"/>
                </a:solidFill>
                <a:cs typeface="Arial" panose="020B0604020202020204" pitchFamily="34" charset="0"/>
                <a:sym typeface="Wingdings" panose="05000000000000000000" pitchFamily="2" charset="2"/>
              </a:rPr>
              <a:t> ??</a:t>
            </a:r>
            <a:r>
              <a:rPr lang="en-GB" altLang="zh-CN" sz="2200" dirty="0">
                <a:cs typeface="Arial" panose="020B0604020202020204" pitchFamily="34" charset="0"/>
                <a:sym typeface="Wingdings" panose="05000000000000000000" pitchFamily="2" charset="2"/>
              </a:rPr>
              <a:t>)</a:t>
            </a:r>
            <a:r>
              <a:rPr lang="en-GB" altLang="zh-CN" sz="2200" dirty="0">
                <a:solidFill>
                  <a:srgbClr val="FF0000"/>
                </a:solidFill>
                <a:cs typeface="Arial" panose="020B0604020202020204" pitchFamily="34" charset="0"/>
              </a:rPr>
              <a:t> </a:t>
            </a:r>
            <a:endParaRPr lang="en-US" altLang="zh-CN" sz="2200" b="1" dirty="0">
              <a:solidFill>
                <a:srgbClr val="002498"/>
              </a:solidFill>
              <a:cs typeface="Arial" panose="020B0604020202020204" pitchFamily="34" charset="0"/>
            </a:endParaRPr>
          </a:p>
        </p:txBody>
      </p:sp>
      <p:sp>
        <p:nvSpPr>
          <p:cNvPr id="8" name="矩形 10"/>
          <p:cNvSpPr>
            <a:spLocks noChangeArrowheads="1"/>
          </p:cNvSpPr>
          <p:nvPr/>
        </p:nvSpPr>
        <p:spPr bwMode="auto">
          <a:xfrm>
            <a:off x="720000" y="18000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掺杂改性</a:t>
            </a:r>
          </a:p>
        </p:txBody>
      </p:sp>
      <p:sp>
        <p:nvSpPr>
          <p:cNvPr id="9"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1" name="Rectangle 7"/>
          <p:cNvSpPr>
            <a:spLocks noChangeArrowheads="1"/>
          </p:cNvSpPr>
          <p:nvPr/>
        </p:nvSpPr>
        <p:spPr bwMode="auto">
          <a:xfrm>
            <a:off x="5220072" y="6484988"/>
            <a:ext cx="3914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000099"/>
                </a:solidFill>
                <a:latin typeface="Times New Roman" pitchFamily="18" charset="0"/>
              </a:rPr>
              <a:t>D. Wang, Nat. </a:t>
            </a:r>
            <a:r>
              <a:rPr lang="en-US" altLang="zh-CN" i="1" dirty="0" err="1">
                <a:solidFill>
                  <a:srgbClr val="000099"/>
                </a:solidFill>
                <a:latin typeface="Times New Roman" pitchFamily="18" charset="0"/>
              </a:rPr>
              <a:t>Commun</a:t>
            </a:r>
            <a:r>
              <a:rPr lang="en-US" altLang="zh-CN" i="1" dirty="0">
                <a:solidFill>
                  <a:srgbClr val="000099"/>
                </a:solidFill>
                <a:latin typeface="Times New Roman" pitchFamily="18" charset="0"/>
              </a:rPr>
              <a:t>., 2013, 4, 1583</a:t>
            </a:r>
          </a:p>
        </p:txBody>
      </p:sp>
      <p:grpSp>
        <p:nvGrpSpPr>
          <p:cNvPr id="17" name="组合 16"/>
          <p:cNvGrpSpPr/>
          <p:nvPr/>
        </p:nvGrpSpPr>
        <p:grpSpPr>
          <a:xfrm>
            <a:off x="2033042" y="1340768"/>
            <a:ext cx="5275262" cy="3543300"/>
            <a:chOff x="1970088" y="1412776"/>
            <a:chExt cx="5275262" cy="3543300"/>
          </a:xfrm>
        </p:grpSpPr>
        <p:grpSp>
          <p:nvGrpSpPr>
            <p:cNvPr id="12" name="组合 11"/>
            <p:cNvGrpSpPr/>
            <p:nvPr/>
          </p:nvGrpSpPr>
          <p:grpSpPr>
            <a:xfrm>
              <a:off x="1970088" y="1412776"/>
              <a:ext cx="5275262" cy="3543300"/>
              <a:chOff x="1970088" y="1412776"/>
              <a:chExt cx="5275262" cy="3543300"/>
            </a:xfrm>
          </p:grpSpPr>
          <p:pic>
            <p:nvPicPr>
              <p:cNvPr id="2"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1412776"/>
                <a:ext cx="5275262"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6"/>
              <a:stretch>
                <a:fillRect/>
              </a:stretch>
            </p:blipFill>
            <p:spPr>
              <a:xfrm>
                <a:off x="2200499" y="3778622"/>
                <a:ext cx="45719" cy="657225"/>
              </a:xfrm>
              <a:prstGeom prst="rect">
                <a:avLst/>
              </a:prstGeom>
            </p:spPr>
          </p:pic>
        </p:grpSp>
        <p:sp>
          <p:nvSpPr>
            <p:cNvPr id="13" name="文本框 12"/>
            <p:cNvSpPr txBox="1"/>
            <p:nvPr/>
          </p:nvSpPr>
          <p:spPr>
            <a:xfrm>
              <a:off x="2090966" y="2044299"/>
              <a:ext cx="248786" cy="246221"/>
            </a:xfrm>
            <a:prstGeom prst="rect">
              <a:avLst/>
            </a:prstGeom>
            <a:noFill/>
          </p:spPr>
          <p:txBody>
            <a:bodyPr wrap="none" rtlCol="0">
              <a:spAutoFit/>
            </a:bodyPr>
            <a:lstStyle/>
            <a:p>
              <a:r>
                <a:rPr lang="en-US" altLang="zh-CN" sz="1000" b="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1000" b="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4" name="文本框 13"/>
            <p:cNvSpPr txBox="1"/>
            <p:nvPr/>
          </p:nvSpPr>
          <p:spPr>
            <a:xfrm>
              <a:off x="2090966" y="2462699"/>
              <a:ext cx="248786" cy="246221"/>
            </a:xfrm>
            <a:prstGeom prst="rect">
              <a:avLst/>
            </a:prstGeom>
            <a:noFill/>
          </p:spPr>
          <p:txBody>
            <a:bodyPr wrap="none" rtlCol="0">
              <a:spAutoFit/>
            </a:bodyPr>
            <a:lstStyle/>
            <a:p>
              <a:r>
                <a:rPr lang="en-US" altLang="zh-CN" sz="1000" b="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1000" b="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文本框 14"/>
            <p:cNvSpPr txBox="1"/>
            <p:nvPr/>
          </p:nvSpPr>
          <p:spPr>
            <a:xfrm>
              <a:off x="2076106" y="1587931"/>
              <a:ext cx="248786" cy="246221"/>
            </a:xfrm>
            <a:prstGeom prst="rect">
              <a:avLst/>
            </a:prstGeom>
            <a:noFill/>
          </p:spPr>
          <p:txBody>
            <a:bodyPr wrap="none" rtlCol="0">
              <a:spAutoFit/>
            </a:bodyPr>
            <a:lstStyle/>
            <a:p>
              <a:r>
                <a:rPr lang="en-US" altLang="zh-CN" sz="1000" b="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1000" b="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6" name="文本框 15"/>
            <p:cNvSpPr txBox="1"/>
            <p:nvPr/>
          </p:nvSpPr>
          <p:spPr>
            <a:xfrm>
              <a:off x="2094587" y="2899510"/>
              <a:ext cx="248786" cy="246221"/>
            </a:xfrm>
            <a:prstGeom prst="rect">
              <a:avLst/>
            </a:prstGeom>
            <a:noFill/>
          </p:spPr>
          <p:txBody>
            <a:bodyPr wrap="none" rtlCol="0">
              <a:spAutoFit/>
            </a:bodyPr>
            <a:lstStyle/>
            <a:p>
              <a:r>
                <a:rPr lang="en-US" altLang="zh-CN" sz="1000" b="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1000" b="0" dirty="0">
                <a:latin typeface="黑体" panose="02010609060101010101" pitchFamily="49" charset="-122"/>
                <a:ea typeface="黑体" panose="02010609060101010101" pitchFamily="49" charset="-122"/>
                <a:cs typeface="Times New Roman" panose="02020603050405020304" pitchFamily="18" charset="0"/>
              </a:endParaRPr>
            </a:p>
          </p:txBody>
        </p:sp>
      </p:grpSp>
      <p:graphicFrame>
        <p:nvGraphicFramePr>
          <p:cNvPr id="18" name="对象 5"/>
          <p:cNvGraphicFramePr>
            <a:graphicFrameLocks noChangeAspect="1"/>
          </p:cNvGraphicFramePr>
          <p:nvPr/>
        </p:nvGraphicFramePr>
        <p:xfrm>
          <a:off x="3276059" y="4941168"/>
          <a:ext cx="2808109" cy="396000"/>
        </p:xfrm>
        <a:graphic>
          <a:graphicData uri="http://schemas.openxmlformats.org/presentationml/2006/ole">
            <mc:AlternateContent xmlns:mc="http://schemas.openxmlformats.org/markup-compatibility/2006">
              <mc:Choice xmlns:v="urn:schemas-microsoft-com:vml" Requires="v">
                <p:oleObj spid="_x0000_s95252" name="Equation" r:id="rId7" imgW="1778000" imgH="241300" progId="Equation.DSMT4">
                  <p:embed/>
                </p:oleObj>
              </mc:Choice>
              <mc:Fallback>
                <p:oleObj name="Equation" r:id="rId7" imgW="1778000" imgH="241300" progId="Equation.DSMT4">
                  <p:embed/>
                  <p:pic>
                    <p:nvPicPr>
                      <p:cNvPr id="18"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059" y="4941168"/>
                        <a:ext cx="2808109" cy="396000"/>
                      </a:xfrm>
                      <a:prstGeom prst="rect">
                        <a:avLst/>
                      </a:prstGeom>
                      <a:noFill/>
                      <a:ln>
                        <a:solidFill>
                          <a:srgbClr val="FF0000"/>
                        </a:solidFill>
                      </a:ln>
                    </p:spPr>
                  </p:pic>
                </p:oleObj>
              </mc:Fallback>
            </mc:AlternateContent>
          </a:graphicData>
        </a:graphic>
      </p:graphicFrame>
      <p:sp>
        <p:nvSpPr>
          <p:cNvPr id="19" name="Rectangle 7"/>
          <p:cNvSpPr>
            <a:spLocks noChangeArrowheads="1"/>
          </p:cNvSpPr>
          <p:nvPr/>
        </p:nvSpPr>
        <p:spPr bwMode="auto">
          <a:xfrm>
            <a:off x="773431" y="111080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400" dirty="0">
                <a:latin typeface="Times New Roman" charset="0"/>
                <a:ea typeface="宋体" charset="0"/>
              </a:rPr>
              <a:t>筛选模型</a:t>
            </a:r>
          </a:p>
        </p:txBody>
      </p:sp>
      <p:sp>
        <p:nvSpPr>
          <p:cNvPr id="20" name="Rectangle 7"/>
          <p:cNvSpPr>
            <a:spLocks noChangeArrowheads="1"/>
          </p:cNvSpPr>
          <p:nvPr/>
        </p:nvSpPr>
        <p:spPr bwMode="auto">
          <a:xfrm>
            <a:off x="720000" y="4865356"/>
            <a:ext cx="2452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400" dirty="0">
                <a:latin typeface="Times New Roman" charset="0"/>
                <a:ea typeface="宋体" charset="0"/>
              </a:rPr>
              <a:t>最佳吸附能范围</a:t>
            </a:r>
            <a:r>
              <a:rPr lang="en-US" altLang="zh-CN" sz="2400" dirty="0">
                <a:latin typeface="Times New Roman" charset="0"/>
                <a:ea typeface="宋体" charset="0"/>
              </a:rPr>
              <a:t>:</a:t>
            </a:r>
            <a:endParaRPr lang="zh-CN" altLang="en-US" sz="2400" dirty="0">
              <a:latin typeface="Times New Roman" charset="0"/>
              <a:ea typeface="宋体" charset="0"/>
            </a:endParaRPr>
          </a:p>
        </p:txBody>
      </p:sp>
      <p:sp>
        <p:nvSpPr>
          <p:cNvPr id="21" name="椭圆 6"/>
          <p:cNvSpPr>
            <a:spLocks noChangeArrowheads="1"/>
          </p:cNvSpPr>
          <p:nvPr/>
        </p:nvSpPr>
        <p:spPr bwMode="auto">
          <a:xfrm>
            <a:off x="5627688" y="3749675"/>
            <a:ext cx="306387" cy="341313"/>
          </a:xfrm>
          <a:prstGeom prst="ellipse">
            <a:avLst/>
          </a:prstGeom>
          <a:noFill/>
          <a:ln w="381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defTabSz="4321175">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4321175">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4321175">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4321175">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4321175">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cs typeface="Arial" panose="020B0604020202020204" pitchFamily="34" charset="0"/>
            </a:endParaRPr>
          </a:p>
        </p:txBody>
      </p:sp>
      <p:sp>
        <p:nvSpPr>
          <p:cNvPr id="22" name="下箭头 5"/>
          <p:cNvSpPr>
            <a:spLocks noChangeArrowheads="1"/>
          </p:cNvSpPr>
          <p:nvPr/>
        </p:nvSpPr>
        <p:spPr bwMode="auto">
          <a:xfrm flipV="1">
            <a:off x="5570372" y="2996952"/>
            <a:ext cx="325074" cy="618134"/>
          </a:xfrm>
          <a:prstGeom prst="downArrow">
            <a:avLst>
              <a:gd name="adj1" fmla="val 50000"/>
              <a:gd name="adj2" fmla="val 50152"/>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defTabSz="4321175">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4321175">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4321175">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4321175">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4321175">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4321175"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cs typeface="Arial" panose="020B0604020202020204" pitchFamily="34" charset="0"/>
            </a:endParaRPr>
          </a:p>
        </p:txBody>
      </p:sp>
      <p:sp>
        <p:nvSpPr>
          <p:cNvPr id="23" name="TextBox 45"/>
          <p:cNvSpPr txBox="1">
            <a:spLocks noChangeArrowheads="1"/>
          </p:cNvSpPr>
          <p:nvPr/>
        </p:nvSpPr>
        <p:spPr bwMode="auto">
          <a:xfrm>
            <a:off x="5881688" y="2752725"/>
            <a:ext cx="3556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7200" dirty="0">
                <a:solidFill>
                  <a:srgbClr val="FF0000"/>
                </a:solidFill>
                <a:cs typeface="Arial" panose="020B0604020202020204" pitchFamily="34" charset="0"/>
              </a:rPr>
              <a:t>?</a:t>
            </a:r>
            <a:endParaRPr lang="zh-CN" altLang="en-US" sz="7200" dirty="0">
              <a:solidFill>
                <a:srgbClr val="FF0000"/>
              </a:solidFill>
              <a:cs typeface="Arial" panose="020B0604020202020204" pitchFamily="34" charset="0"/>
            </a:endParaRPr>
          </a:p>
        </p:txBody>
      </p:sp>
    </p:spTree>
    <p:extLst>
      <p:ext uri="{BB962C8B-B14F-4D97-AF65-F5344CB8AC3E}">
        <p14:creationId xmlns:p14="http://schemas.microsoft.com/office/powerpoint/2010/main" val="1836737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我的资料库\Pictures\n4.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478" y="1628800"/>
            <a:ext cx="2888468" cy="2880000"/>
          </a:xfrm>
          <a:prstGeom prst="rect">
            <a:avLst/>
          </a:prstGeom>
          <a:noFill/>
          <a:ln>
            <a:noFill/>
          </a:ln>
        </p:spPr>
      </p:pic>
      <p:sp>
        <p:nvSpPr>
          <p:cNvPr id="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6"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计算模型</a:t>
            </a:r>
          </a:p>
        </p:txBody>
      </p:sp>
      <p:pic>
        <p:nvPicPr>
          <p:cNvPr id="7" name="图片 6"/>
          <p:cNvPicPr>
            <a:picLocks noChangeAspect="1"/>
          </p:cNvPicPr>
          <p:nvPr/>
        </p:nvPicPr>
        <p:blipFill rotWithShape="1">
          <a:blip r:embed="rId5"/>
          <a:srcRect l="15977" r="16693"/>
          <a:stretch/>
        </p:blipFill>
        <p:spPr>
          <a:xfrm>
            <a:off x="755576" y="5193376"/>
            <a:ext cx="7647250" cy="1620000"/>
          </a:xfrm>
          <a:prstGeom prst="rect">
            <a:avLst/>
          </a:prstGeom>
        </p:spPr>
      </p:pic>
      <p:sp>
        <p:nvSpPr>
          <p:cNvPr id="8" name="Rectangle 7"/>
          <p:cNvSpPr>
            <a:spLocks noChangeArrowheads="1"/>
          </p:cNvSpPr>
          <p:nvPr/>
        </p:nvSpPr>
        <p:spPr bwMode="auto">
          <a:xfrm>
            <a:off x="773431" y="1110807"/>
            <a:ext cx="2263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N</a:t>
            </a:r>
            <a:r>
              <a:rPr lang="zh-CN" altLang="en-US" sz="2400" dirty="0">
                <a:latin typeface="Times New Roman" charset="0"/>
                <a:ea typeface="宋体" charset="0"/>
              </a:rPr>
              <a:t>间隙掺杂模型</a:t>
            </a:r>
          </a:p>
        </p:txBody>
      </p:sp>
      <p:sp>
        <p:nvSpPr>
          <p:cNvPr id="9" name="Rectangle 7"/>
          <p:cNvSpPr>
            <a:spLocks noChangeArrowheads="1"/>
          </p:cNvSpPr>
          <p:nvPr/>
        </p:nvSpPr>
        <p:spPr bwMode="auto">
          <a:xfrm>
            <a:off x="803569" y="4581128"/>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400" dirty="0">
                <a:latin typeface="Times New Roman" charset="0"/>
                <a:ea typeface="宋体" charset="0"/>
              </a:rPr>
              <a:t>构型稳定性</a:t>
            </a:r>
          </a:p>
        </p:txBody>
      </p:sp>
      <p:sp>
        <p:nvSpPr>
          <p:cNvPr id="11" name="矩形 10"/>
          <p:cNvSpPr/>
          <p:nvPr/>
        </p:nvSpPr>
        <p:spPr bwMode="auto">
          <a:xfrm>
            <a:off x="6732240" y="5212378"/>
            <a:ext cx="801032" cy="1188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sp>
        <p:nvSpPr>
          <p:cNvPr id="12" name="Rectangle 10"/>
          <p:cNvSpPr>
            <a:spLocks noChangeArrowheads="1"/>
          </p:cNvSpPr>
          <p:nvPr/>
        </p:nvSpPr>
        <p:spPr bwMode="auto">
          <a:xfrm>
            <a:off x="4932040" y="2616368"/>
            <a:ext cx="2950801"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两种</a:t>
            </a:r>
            <a:r>
              <a:rPr lang="en-US" altLang="zh-CN" sz="2200" dirty="0">
                <a:solidFill>
                  <a:srgbClr val="00009E"/>
                </a:solidFill>
                <a:latin typeface="Times New Roman" panose="02020603050405020304" pitchFamily="18" charset="0"/>
                <a:cs typeface="Times New Roman" panose="02020603050405020304" pitchFamily="18" charset="0"/>
              </a:rPr>
              <a:t>8</a:t>
            </a:r>
            <a:r>
              <a:rPr lang="zh-CN" altLang="en-US" sz="2200" dirty="0">
                <a:solidFill>
                  <a:srgbClr val="00009E"/>
                </a:solidFill>
                <a:latin typeface="Times New Roman" panose="02020603050405020304" pitchFamily="18" charset="0"/>
                <a:cs typeface="Times New Roman" panose="02020603050405020304" pitchFamily="18" charset="0"/>
              </a:rPr>
              <a:t>面体</a:t>
            </a:r>
            <a:r>
              <a:rPr lang="en-US" altLang="zh-CN" sz="2200" dirty="0">
                <a:solidFill>
                  <a:srgbClr val="00009E"/>
                </a:solidFill>
                <a:latin typeface="Times New Roman" panose="02020603050405020304" pitchFamily="18" charset="0"/>
                <a:cs typeface="Times New Roman" panose="02020603050405020304" pitchFamily="18" charset="0"/>
              </a:rPr>
              <a:t>In</a:t>
            </a:r>
            <a:r>
              <a:rPr lang="en-US" altLang="zh-CN" sz="2200" baseline="-25000" dirty="0">
                <a:solidFill>
                  <a:srgbClr val="00009E"/>
                </a:solidFill>
                <a:latin typeface="Times New Roman" panose="02020603050405020304" pitchFamily="18" charset="0"/>
                <a:cs typeface="Times New Roman" panose="02020603050405020304" pitchFamily="18" charset="0"/>
              </a:rPr>
              <a:t>6c</a:t>
            </a:r>
            <a:r>
              <a:rPr lang="zh-CN" altLang="en-US" sz="2200" dirty="0">
                <a:solidFill>
                  <a:srgbClr val="00009E"/>
                </a:solidFill>
                <a:latin typeface="Times New Roman" panose="02020603050405020304" pitchFamily="18" charset="0"/>
                <a:cs typeface="Times New Roman" panose="02020603050405020304" pitchFamily="18" charset="0"/>
              </a:rPr>
              <a:t>结构</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多种可能的掺杂构型</a:t>
            </a:r>
            <a:endParaRPr lang="zh-CN" altLang="zh-CN" sz="2200" dirty="0">
              <a:solidFill>
                <a:srgbClr val="00009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81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4">
            <a:extLst>
              <a:ext uri="{FF2B5EF4-FFF2-40B4-BE49-F238E27FC236}">
                <a16:creationId xmlns:a16="http://schemas.microsoft.com/office/drawing/2014/main" id="{5B3A38C9-4472-B348-A7E0-6ED0110094F9}"/>
              </a:ext>
            </a:extLst>
          </p:cNvPr>
          <p:cNvGraphicFramePr>
            <a:graphicFrameLocks noChangeAspect="1"/>
          </p:cNvGraphicFramePr>
          <p:nvPr/>
        </p:nvGraphicFramePr>
        <p:xfrm>
          <a:off x="107950" y="2492375"/>
          <a:ext cx="8964613" cy="4000500"/>
        </p:xfrm>
        <a:graphic>
          <a:graphicData uri="http://schemas.openxmlformats.org/presentationml/2006/ole">
            <mc:AlternateContent xmlns:mc="http://schemas.openxmlformats.org/markup-compatibility/2006">
              <mc:Choice xmlns:v="urn:schemas-microsoft-com:vml" Requires="v">
                <p:oleObj spid="_x0000_s104466" name="Bitmap Image" r:id="rId3" imgW="6089650" imgH="2717800" progId="Paint.Picture">
                  <p:embed/>
                </p:oleObj>
              </mc:Choice>
              <mc:Fallback>
                <p:oleObj name="Bitmap Image" r:id="rId3" imgW="6089650" imgH="2717800" progId="Paint.Picture">
                  <p:embed/>
                  <p:pic>
                    <p:nvPicPr>
                      <p:cNvPr id="6145" name="Object 4">
                        <a:extLst>
                          <a:ext uri="{FF2B5EF4-FFF2-40B4-BE49-F238E27FC236}">
                            <a16:creationId xmlns:a16="http://schemas.microsoft.com/office/drawing/2014/main" id="{5B3A38C9-4472-B348-A7E0-6ED011009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492375"/>
                        <a:ext cx="8964613"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Rectangle 7">
            <a:extLst>
              <a:ext uri="{FF2B5EF4-FFF2-40B4-BE49-F238E27FC236}">
                <a16:creationId xmlns:a16="http://schemas.microsoft.com/office/drawing/2014/main" id="{FF9E49EC-DC41-5244-877D-142B5FE04798}"/>
              </a:ext>
            </a:extLst>
          </p:cNvPr>
          <p:cNvSpPr>
            <a:spLocks noChangeArrowheads="1"/>
          </p:cNvSpPr>
          <p:nvPr/>
        </p:nvSpPr>
        <p:spPr bwMode="auto">
          <a:xfrm>
            <a:off x="323528" y="1581950"/>
            <a:ext cx="89646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GB" altLang="zh-CN" sz="3200" dirty="0">
                <a:latin typeface="Times New Roman" panose="02020603050405020304" pitchFamily="18" charset="0"/>
                <a:ea typeface="宋体" panose="02010600030101010101" pitchFamily="2" charset="-122"/>
                <a:cs typeface="Times New Roman" panose="02020603050405020304" pitchFamily="18" charset="0"/>
              </a:rPr>
              <a:t>Fundamental finding in heterogeneous catalysis</a:t>
            </a:r>
            <a:endParaRPr lang="en-US" altLang="zh-CN" sz="3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49" name="Freeform 8">
            <a:extLst>
              <a:ext uri="{FF2B5EF4-FFF2-40B4-BE49-F238E27FC236}">
                <a16:creationId xmlns:a16="http://schemas.microsoft.com/office/drawing/2014/main" id="{73CF30ED-E675-2949-BF97-1A4583EDA36E}"/>
              </a:ext>
            </a:extLst>
          </p:cNvPr>
          <p:cNvSpPr>
            <a:spLocks/>
          </p:cNvSpPr>
          <p:nvPr/>
        </p:nvSpPr>
        <p:spPr bwMode="auto">
          <a:xfrm>
            <a:off x="2051050" y="4005263"/>
            <a:ext cx="4608513" cy="1450975"/>
          </a:xfrm>
          <a:custGeom>
            <a:avLst/>
            <a:gdLst>
              <a:gd name="T0" fmla="*/ 0 w 2949"/>
              <a:gd name="T1" fmla="*/ 1379538 h 914"/>
              <a:gd name="T2" fmla="*/ 2339418 w 2949"/>
              <a:gd name="T3" fmla="*/ 11113 h 914"/>
              <a:gd name="T4" fmla="*/ 4608513 w 2949"/>
              <a:gd name="T5" fmla="*/ 1450975 h 914"/>
              <a:gd name="T6" fmla="*/ 0 60000 65536"/>
              <a:gd name="T7" fmla="*/ 0 60000 65536"/>
              <a:gd name="T8" fmla="*/ 0 60000 65536"/>
            </a:gdLst>
            <a:ahLst/>
            <a:cxnLst>
              <a:cxn ang="T6">
                <a:pos x="T0" y="T1"/>
              </a:cxn>
              <a:cxn ang="T7">
                <a:pos x="T2" y="T3"/>
              </a:cxn>
              <a:cxn ang="T8">
                <a:pos x="T4" y="T5"/>
              </a:cxn>
            </a:cxnLst>
            <a:rect l="0" t="0" r="r" b="b"/>
            <a:pathLst>
              <a:path w="2949" h="914">
                <a:moveTo>
                  <a:pt x="0" y="869"/>
                </a:moveTo>
                <a:cubicBezTo>
                  <a:pt x="503" y="434"/>
                  <a:pt x="1006" y="0"/>
                  <a:pt x="1497" y="7"/>
                </a:cubicBezTo>
                <a:cubicBezTo>
                  <a:pt x="1988" y="14"/>
                  <a:pt x="2707" y="763"/>
                  <a:pt x="2949" y="914"/>
                </a:cubicBezTo>
              </a:path>
            </a:pathLst>
          </a:custGeom>
          <a:noFill/>
          <a:ln w="571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 name="Rectangle 9">
            <a:extLst>
              <a:ext uri="{FF2B5EF4-FFF2-40B4-BE49-F238E27FC236}">
                <a16:creationId xmlns:a16="http://schemas.microsoft.com/office/drawing/2014/main" id="{BAE6E08B-8FDE-FF45-9BCE-F791B30D5336}"/>
              </a:ext>
            </a:extLst>
          </p:cNvPr>
          <p:cNvSpPr>
            <a:spLocks noChangeArrowheads="1"/>
          </p:cNvSpPr>
          <p:nvPr/>
        </p:nvSpPr>
        <p:spPr bwMode="auto">
          <a:xfrm>
            <a:off x="2105236" y="1016226"/>
            <a:ext cx="54011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Volcano curves</a:t>
            </a: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rgbClr val="FF0000"/>
                </a:solidFill>
                <a:latin typeface="SimHei" panose="02010609060101010101" pitchFamily="49" charset="-122"/>
                <a:ea typeface="SimHei" panose="02010609060101010101" pitchFamily="49" charset="-122"/>
                <a:cs typeface="Times New Roman" panose="02020603050405020304" pitchFamily="18" charset="0"/>
              </a:rPr>
              <a:t>火山型曲线</a:t>
            </a:r>
            <a:endParaRPr lang="en-US" altLang="zh-CN"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8" name="Line 3">
            <a:extLst>
              <a:ext uri="{FF2B5EF4-FFF2-40B4-BE49-F238E27FC236}">
                <a16:creationId xmlns:a16="http://schemas.microsoft.com/office/drawing/2014/main" id="{66DE0C92-5F6A-C74B-9C76-A033B4BAEA0A}"/>
              </a:ext>
            </a:extLst>
          </p:cNvPr>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9" name="图片 8">
            <a:extLst>
              <a:ext uri="{FF2B5EF4-FFF2-40B4-BE49-F238E27FC236}">
                <a16:creationId xmlns:a16="http://schemas.microsoft.com/office/drawing/2014/main" id="{43A01588-AA7B-964B-9908-D653E63872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0" name="Text Box 24">
            <a:extLst>
              <a:ext uri="{FF2B5EF4-FFF2-40B4-BE49-F238E27FC236}">
                <a16:creationId xmlns:a16="http://schemas.microsoft.com/office/drawing/2014/main" id="{83A07D39-4E8D-A64C-8DCC-6B0645120A0C}"/>
              </a:ext>
            </a:extLst>
          </p:cNvPr>
          <p:cNvSpPr txBox="1">
            <a:spLocks noChangeArrowheads="1"/>
          </p:cNvSpPr>
          <p:nvPr/>
        </p:nvSpPr>
        <p:spPr bwMode="auto">
          <a:xfrm>
            <a:off x="720000" y="180000"/>
            <a:ext cx="6911975"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b="1">
                <a:solidFill>
                  <a:schemeClr val="tx1"/>
                </a:solidFill>
                <a:latin typeface="Tahoma" pitchFamily="34" charset="0"/>
                <a:ea typeface="宋体" pitchFamily="2" charset="-122"/>
              </a:defRPr>
            </a:lvl1pPr>
            <a:lvl2pPr marL="742950" indent="-285750">
              <a:defRPr sz="2400" b="1">
                <a:solidFill>
                  <a:schemeClr val="tx1"/>
                </a:solidFill>
                <a:latin typeface="Tahoma" pitchFamily="34" charset="0"/>
                <a:ea typeface="宋体" pitchFamily="2" charset="-122"/>
              </a:defRPr>
            </a:lvl2pPr>
            <a:lvl3pPr marL="1143000" indent="-228600">
              <a:defRPr sz="2400" b="1">
                <a:solidFill>
                  <a:schemeClr val="tx1"/>
                </a:solidFill>
                <a:latin typeface="Tahoma" pitchFamily="34" charset="0"/>
                <a:ea typeface="宋体" pitchFamily="2" charset="-122"/>
              </a:defRPr>
            </a:lvl3pPr>
            <a:lvl4pPr marL="1600200" indent="-228600">
              <a:defRPr sz="2400" b="1">
                <a:solidFill>
                  <a:schemeClr val="tx1"/>
                </a:solidFill>
                <a:latin typeface="Tahoma" pitchFamily="34" charset="0"/>
                <a:ea typeface="宋体" pitchFamily="2" charset="-122"/>
              </a:defRPr>
            </a:lvl4pPr>
            <a:lvl5pPr marL="2057400" indent="-228600">
              <a:defRPr sz="2400" b="1">
                <a:solidFill>
                  <a:schemeClr val="tx1"/>
                </a:solidFill>
                <a:latin typeface="Tahoma" pitchFamily="34" charset="0"/>
                <a:ea typeface="宋体" pitchFamily="2" charset="-122"/>
              </a:defRPr>
            </a:lvl5pPr>
            <a:lvl6pPr marL="2514600" indent="-228600" fontAlgn="base">
              <a:spcBef>
                <a:spcPct val="0"/>
              </a:spcBef>
              <a:spcAft>
                <a:spcPct val="0"/>
              </a:spcAft>
              <a:defRPr sz="2400" b="1">
                <a:solidFill>
                  <a:schemeClr val="tx1"/>
                </a:solidFill>
                <a:latin typeface="Tahoma" pitchFamily="34" charset="0"/>
                <a:ea typeface="宋体" pitchFamily="2" charset="-122"/>
              </a:defRPr>
            </a:lvl6pPr>
            <a:lvl7pPr marL="2971800" indent="-228600" fontAlgn="base">
              <a:spcBef>
                <a:spcPct val="0"/>
              </a:spcBef>
              <a:spcAft>
                <a:spcPct val="0"/>
              </a:spcAft>
              <a:defRPr sz="2400" b="1">
                <a:solidFill>
                  <a:schemeClr val="tx1"/>
                </a:solidFill>
                <a:latin typeface="Tahoma" pitchFamily="34" charset="0"/>
                <a:ea typeface="宋体" pitchFamily="2" charset="-122"/>
              </a:defRPr>
            </a:lvl7pPr>
            <a:lvl8pPr marL="3429000" indent="-228600" fontAlgn="base">
              <a:spcBef>
                <a:spcPct val="0"/>
              </a:spcBef>
              <a:spcAft>
                <a:spcPct val="0"/>
              </a:spcAft>
              <a:defRPr sz="2400" b="1">
                <a:solidFill>
                  <a:schemeClr val="tx1"/>
                </a:solidFill>
                <a:latin typeface="Tahoma" pitchFamily="34" charset="0"/>
                <a:ea typeface="宋体" pitchFamily="2" charset="-122"/>
              </a:defRPr>
            </a:lvl8pPr>
            <a:lvl9pPr marL="3886200" indent="-228600" fontAlgn="base">
              <a:spcBef>
                <a:spcPct val="0"/>
              </a:spcBef>
              <a:spcAft>
                <a:spcPct val="0"/>
              </a:spcAft>
              <a:defRPr sz="2400" b="1">
                <a:solidFill>
                  <a:schemeClr val="tx1"/>
                </a:solidFill>
                <a:latin typeface="Tahoma" pitchFamily="34" charset="0"/>
                <a:ea typeface="宋体" pitchFamily="2" charset="-122"/>
              </a:defRPr>
            </a:lvl9pPr>
          </a:lstStyle>
          <a:p>
            <a:pPr>
              <a:defRPr/>
            </a:pPr>
            <a:r>
              <a:rPr lang="zh-CN" altLang="en-US" sz="2800" b="0" dirty="0">
                <a:solidFill>
                  <a:schemeClr val="hlink"/>
                </a:solidFill>
                <a:ea typeface="黑体" pitchFamily="2" charset="-122"/>
              </a:rPr>
              <a:t>活性理论研究</a:t>
            </a:r>
          </a:p>
        </p:txBody>
      </p:sp>
    </p:spTree>
    <p:extLst>
      <p:ext uri="{BB962C8B-B14F-4D97-AF65-F5344CB8AC3E}">
        <p14:creationId xmlns:p14="http://schemas.microsoft.com/office/powerpoint/2010/main" val="64767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8" name="组合 3"/>
          <p:cNvGrpSpPr>
            <a:grpSpLocks/>
          </p:cNvGrpSpPr>
          <p:nvPr/>
        </p:nvGrpSpPr>
        <p:grpSpPr bwMode="auto">
          <a:xfrm>
            <a:off x="899592" y="1700808"/>
            <a:ext cx="6973888" cy="2112962"/>
            <a:chOff x="937" y="1424"/>
            <a:chExt cx="4800" cy="1454"/>
          </a:xfrm>
        </p:grpSpPr>
        <p:grpSp>
          <p:nvGrpSpPr>
            <p:cNvPr id="16434" name="组合 4"/>
            <p:cNvGrpSpPr>
              <a:grpSpLocks/>
            </p:cNvGrpSpPr>
            <p:nvPr/>
          </p:nvGrpSpPr>
          <p:grpSpPr bwMode="auto">
            <a:xfrm>
              <a:off x="937" y="1428"/>
              <a:ext cx="1476" cy="1444"/>
              <a:chOff x="1810" y="2432"/>
              <a:chExt cx="1645" cy="1609"/>
            </a:xfrm>
          </p:grpSpPr>
          <p:pic>
            <p:nvPicPr>
              <p:cNvPr id="16447" name="Picture 263"/>
              <p:cNvPicPr>
                <a:picLocks noChangeAspect="1" noChangeArrowheads="1"/>
              </p:cNvPicPr>
              <p:nvPr/>
            </p:nvPicPr>
            <p:blipFill>
              <a:blip r:embed="rId4">
                <a:lum bright="-10000" contrast="22000"/>
                <a:extLst>
                  <a:ext uri="{28A0092B-C50C-407E-A947-70E740481C1C}">
                    <a14:useLocalDpi xmlns:a14="http://schemas.microsoft.com/office/drawing/2010/main" val="0"/>
                  </a:ext>
                </a:extLst>
              </a:blip>
              <a:srcRect/>
              <a:stretch>
                <a:fillRect/>
              </a:stretch>
            </p:blipFill>
            <p:spPr bwMode="auto">
              <a:xfrm>
                <a:off x="1828" y="2450"/>
                <a:ext cx="1612" cy="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8" name="Freeform 264"/>
              <p:cNvSpPr>
                <a:spLocks noEditPoints="1"/>
              </p:cNvSpPr>
              <p:nvPr/>
            </p:nvSpPr>
            <p:spPr bwMode="auto">
              <a:xfrm>
                <a:off x="1810" y="2432"/>
                <a:ext cx="1645" cy="1609"/>
              </a:xfrm>
              <a:custGeom>
                <a:avLst/>
                <a:gdLst>
                  <a:gd name="T0" fmla="*/ 1637 w 1645"/>
                  <a:gd name="T1" fmla="*/ 17 h 1609"/>
                  <a:gd name="T2" fmla="*/ 1520 w 1645"/>
                  <a:gd name="T3" fmla="*/ 17 h 1609"/>
                  <a:gd name="T4" fmla="*/ 1403 w 1645"/>
                  <a:gd name="T5" fmla="*/ 17 h 1609"/>
                  <a:gd name="T6" fmla="*/ 1286 w 1645"/>
                  <a:gd name="T7" fmla="*/ 17 h 1609"/>
                  <a:gd name="T8" fmla="*/ 1169 w 1645"/>
                  <a:gd name="T9" fmla="*/ 17 h 1609"/>
                  <a:gd name="T10" fmla="*/ 1052 w 1645"/>
                  <a:gd name="T11" fmla="*/ 17 h 1609"/>
                  <a:gd name="T12" fmla="*/ 935 w 1645"/>
                  <a:gd name="T13" fmla="*/ 17 h 1609"/>
                  <a:gd name="T14" fmla="*/ 818 w 1645"/>
                  <a:gd name="T15" fmla="*/ 17 h 1609"/>
                  <a:gd name="T16" fmla="*/ 701 w 1645"/>
                  <a:gd name="T17" fmla="*/ 17 h 1609"/>
                  <a:gd name="T18" fmla="*/ 584 w 1645"/>
                  <a:gd name="T19" fmla="*/ 17 h 1609"/>
                  <a:gd name="T20" fmla="*/ 467 w 1645"/>
                  <a:gd name="T21" fmla="*/ 17 h 1609"/>
                  <a:gd name="T22" fmla="*/ 350 w 1645"/>
                  <a:gd name="T23" fmla="*/ 17 h 1609"/>
                  <a:gd name="T24" fmla="*/ 233 w 1645"/>
                  <a:gd name="T25" fmla="*/ 17 h 1609"/>
                  <a:gd name="T26" fmla="*/ 116 w 1645"/>
                  <a:gd name="T27" fmla="*/ 17 h 1609"/>
                  <a:gd name="T28" fmla="*/ 17 w 1645"/>
                  <a:gd name="T29" fmla="*/ 18 h 1609"/>
                  <a:gd name="T30" fmla="*/ 17 w 1645"/>
                  <a:gd name="T31" fmla="*/ 134 h 1609"/>
                  <a:gd name="T32" fmla="*/ 17 w 1645"/>
                  <a:gd name="T33" fmla="*/ 251 h 1609"/>
                  <a:gd name="T34" fmla="*/ 17 w 1645"/>
                  <a:gd name="T35" fmla="*/ 368 h 1609"/>
                  <a:gd name="T36" fmla="*/ 17 w 1645"/>
                  <a:gd name="T37" fmla="*/ 485 h 1609"/>
                  <a:gd name="T38" fmla="*/ 17 w 1645"/>
                  <a:gd name="T39" fmla="*/ 601 h 1609"/>
                  <a:gd name="T40" fmla="*/ 17 w 1645"/>
                  <a:gd name="T41" fmla="*/ 718 h 1609"/>
                  <a:gd name="T42" fmla="*/ 17 w 1645"/>
                  <a:gd name="T43" fmla="*/ 835 h 1609"/>
                  <a:gd name="T44" fmla="*/ 17 w 1645"/>
                  <a:gd name="T45" fmla="*/ 952 h 1609"/>
                  <a:gd name="T46" fmla="*/ 17 w 1645"/>
                  <a:gd name="T47" fmla="*/ 1068 h 1609"/>
                  <a:gd name="T48" fmla="*/ 17 w 1645"/>
                  <a:gd name="T49" fmla="*/ 1185 h 1609"/>
                  <a:gd name="T50" fmla="*/ 17 w 1645"/>
                  <a:gd name="T51" fmla="*/ 1302 h 1609"/>
                  <a:gd name="T52" fmla="*/ 17 w 1645"/>
                  <a:gd name="T53" fmla="*/ 1419 h 1609"/>
                  <a:gd name="T54" fmla="*/ 10 w 1645"/>
                  <a:gd name="T55" fmla="*/ 1609 h 1609"/>
                  <a:gd name="T56" fmla="*/ 127 w 1645"/>
                  <a:gd name="T57" fmla="*/ 1592 h 1609"/>
                  <a:gd name="T58" fmla="*/ 244 w 1645"/>
                  <a:gd name="T59" fmla="*/ 1592 h 1609"/>
                  <a:gd name="T60" fmla="*/ 361 w 1645"/>
                  <a:gd name="T61" fmla="*/ 1592 h 1609"/>
                  <a:gd name="T62" fmla="*/ 478 w 1645"/>
                  <a:gd name="T63" fmla="*/ 1592 h 1609"/>
                  <a:gd name="T64" fmla="*/ 595 w 1645"/>
                  <a:gd name="T65" fmla="*/ 1592 h 1609"/>
                  <a:gd name="T66" fmla="*/ 712 w 1645"/>
                  <a:gd name="T67" fmla="*/ 1592 h 1609"/>
                  <a:gd name="T68" fmla="*/ 829 w 1645"/>
                  <a:gd name="T69" fmla="*/ 1592 h 1609"/>
                  <a:gd name="T70" fmla="*/ 946 w 1645"/>
                  <a:gd name="T71" fmla="*/ 1592 h 1609"/>
                  <a:gd name="T72" fmla="*/ 1063 w 1645"/>
                  <a:gd name="T73" fmla="*/ 1592 h 1609"/>
                  <a:gd name="T74" fmla="*/ 1179 w 1645"/>
                  <a:gd name="T75" fmla="*/ 1592 h 1609"/>
                  <a:gd name="T76" fmla="*/ 1296 w 1645"/>
                  <a:gd name="T77" fmla="*/ 1592 h 1609"/>
                  <a:gd name="T78" fmla="*/ 1413 w 1645"/>
                  <a:gd name="T79" fmla="*/ 1592 h 1609"/>
                  <a:gd name="T80" fmla="*/ 1530 w 1645"/>
                  <a:gd name="T81" fmla="*/ 1592 h 1609"/>
                  <a:gd name="T82" fmla="*/ 1637 w 1645"/>
                  <a:gd name="T83" fmla="*/ 1592 h 1609"/>
                  <a:gd name="T84" fmla="*/ 1581 w 1645"/>
                  <a:gd name="T85" fmla="*/ 1609 h 1609"/>
                  <a:gd name="T86" fmla="*/ 1645 w 1645"/>
                  <a:gd name="T87" fmla="*/ 1540 h 1609"/>
                  <a:gd name="T88" fmla="*/ 1645 w 1645"/>
                  <a:gd name="T89" fmla="*/ 1423 h 1609"/>
                  <a:gd name="T90" fmla="*/ 1645 w 1645"/>
                  <a:gd name="T91" fmla="*/ 1307 h 1609"/>
                  <a:gd name="T92" fmla="*/ 1645 w 1645"/>
                  <a:gd name="T93" fmla="*/ 1190 h 1609"/>
                  <a:gd name="T94" fmla="*/ 1645 w 1645"/>
                  <a:gd name="T95" fmla="*/ 1073 h 1609"/>
                  <a:gd name="T96" fmla="*/ 1645 w 1645"/>
                  <a:gd name="T97" fmla="*/ 956 h 1609"/>
                  <a:gd name="T98" fmla="*/ 1645 w 1645"/>
                  <a:gd name="T99" fmla="*/ 840 h 1609"/>
                  <a:gd name="T100" fmla="*/ 1645 w 1645"/>
                  <a:gd name="T101" fmla="*/ 723 h 1609"/>
                  <a:gd name="T102" fmla="*/ 1645 w 1645"/>
                  <a:gd name="T103" fmla="*/ 606 h 1609"/>
                  <a:gd name="T104" fmla="*/ 1645 w 1645"/>
                  <a:gd name="T105" fmla="*/ 489 h 1609"/>
                  <a:gd name="T106" fmla="*/ 1645 w 1645"/>
                  <a:gd name="T107" fmla="*/ 373 h 1609"/>
                  <a:gd name="T108" fmla="*/ 1645 w 1645"/>
                  <a:gd name="T109" fmla="*/ 256 h 1609"/>
                  <a:gd name="T110" fmla="*/ 1645 w 1645"/>
                  <a:gd name="T111" fmla="*/ 139 h 1609"/>
                  <a:gd name="T112" fmla="*/ 1645 w 1645"/>
                  <a:gd name="T113" fmla="*/ 22 h 160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645" h="1609">
                    <a:moveTo>
                      <a:pt x="1637" y="17"/>
                    </a:moveTo>
                    <a:lnTo>
                      <a:pt x="1570" y="17"/>
                    </a:lnTo>
                    <a:lnTo>
                      <a:pt x="1570" y="0"/>
                    </a:lnTo>
                    <a:lnTo>
                      <a:pt x="1637" y="0"/>
                    </a:lnTo>
                    <a:lnTo>
                      <a:pt x="1637" y="17"/>
                    </a:lnTo>
                    <a:close/>
                    <a:moveTo>
                      <a:pt x="1520" y="17"/>
                    </a:moveTo>
                    <a:lnTo>
                      <a:pt x="1453" y="17"/>
                    </a:lnTo>
                    <a:lnTo>
                      <a:pt x="1453" y="0"/>
                    </a:lnTo>
                    <a:lnTo>
                      <a:pt x="1520" y="0"/>
                    </a:lnTo>
                    <a:lnTo>
                      <a:pt x="1520" y="17"/>
                    </a:lnTo>
                    <a:close/>
                    <a:moveTo>
                      <a:pt x="1403" y="17"/>
                    </a:moveTo>
                    <a:lnTo>
                      <a:pt x="1336" y="17"/>
                    </a:lnTo>
                    <a:lnTo>
                      <a:pt x="1336" y="0"/>
                    </a:lnTo>
                    <a:lnTo>
                      <a:pt x="1403" y="0"/>
                    </a:lnTo>
                    <a:lnTo>
                      <a:pt x="1403" y="17"/>
                    </a:lnTo>
                    <a:close/>
                    <a:moveTo>
                      <a:pt x="1286" y="17"/>
                    </a:moveTo>
                    <a:lnTo>
                      <a:pt x="1219" y="17"/>
                    </a:lnTo>
                    <a:lnTo>
                      <a:pt x="1219" y="0"/>
                    </a:lnTo>
                    <a:lnTo>
                      <a:pt x="1286" y="0"/>
                    </a:lnTo>
                    <a:lnTo>
                      <a:pt x="1286" y="17"/>
                    </a:lnTo>
                    <a:close/>
                    <a:moveTo>
                      <a:pt x="1169" y="17"/>
                    </a:moveTo>
                    <a:lnTo>
                      <a:pt x="1102" y="17"/>
                    </a:lnTo>
                    <a:lnTo>
                      <a:pt x="1102" y="0"/>
                    </a:lnTo>
                    <a:lnTo>
                      <a:pt x="1169" y="0"/>
                    </a:lnTo>
                    <a:lnTo>
                      <a:pt x="1169" y="17"/>
                    </a:lnTo>
                    <a:close/>
                    <a:moveTo>
                      <a:pt x="1052" y="17"/>
                    </a:moveTo>
                    <a:lnTo>
                      <a:pt x="985" y="17"/>
                    </a:lnTo>
                    <a:lnTo>
                      <a:pt x="985" y="0"/>
                    </a:lnTo>
                    <a:lnTo>
                      <a:pt x="1052" y="0"/>
                    </a:lnTo>
                    <a:lnTo>
                      <a:pt x="1052" y="17"/>
                    </a:lnTo>
                    <a:close/>
                    <a:moveTo>
                      <a:pt x="935" y="17"/>
                    </a:moveTo>
                    <a:lnTo>
                      <a:pt x="868" y="17"/>
                    </a:lnTo>
                    <a:lnTo>
                      <a:pt x="868" y="0"/>
                    </a:lnTo>
                    <a:lnTo>
                      <a:pt x="935" y="0"/>
                    </a:lnTo>
                    <a:lnTo>
                      <a:pt x="935" y="17"/>
                    </a:lnTo>
                    <a:close/>
                    <a:moveTo>
                      <a:pt x="818" y="17"/>
                    </a:moveTo>
                    <a:lnTo>
                      <a:pt x="751" y="17"/>
                    </a:lnTo>
                    <a:lnTo>
                      <a:pt x="751" y="0"/>
                    </a:lnTo>
                    <a:lnTo>
                      <a:pt x="818" y="0"/>
                    </a:lnTo>
                    <a:lnTo>
                      <a:pt x="818" y="17"/>
                    </a:lnTo>
                    <a:close/>
                    <a:moveTo>
                      <a:pt x="701" y="17"/>
                    </a:moveTo>
                    <a:lnTo>
                      <a:pt x="634" y="17"/>
                    </a:lnTo>
                    <a:lnTo>
                      <a:pt x="634" y="0"/>
                    </a:lnTo>
                    <a:lnTo>
                      <a:pt x="701" y="0"/>
                    </a:lnTo>
                    <a:lnTo>
                      <a:pt x="701" y="17"/>
                    </a:lnTo>
                    <a:close/>
                    <a:moveTo>
                      <a:pt x="584" y="17"/>
                    </a:moveTo>
                    <a:lnTo>
                      <a:pt x="517" y="17"/>
                    </a:lnTo>
                    <a:lnTo>
                      <a:pt x="517" y="0"/>
                    </a:lnTo>
                    <a:lnTo>
                      <a:pt x="584" y="0"/>
                    </a:lnTo>
                    <a:lnTo>
                      <a:pt x="584" y="17"/>
                    </a:lnTo>
                    <a:close/>
                    <a:moveTo>
                      <a:pt x="467" y="17"/>
                    </a:moveTo>
                    <a:lnTo>
                      <a:pt x="400" y="17"/>
                    </a:lnTo>
                    <a:lnTo>
                      <a:pt x="400" y="0"/>
                    </a:lnTo>
                    <a:lnTo>
                      <a:pt x="467" y="0"/>
                    </a:lnTo>
                    <a:lnTo>
                      <a:pt x="467" y="17"/>
                    </a:lnTo>
                    <a:close/>
                    <a:moveTo>
                      <a:pt x="350" y="17"/>
                    </a:moveTo>
                    <a:lnTo>
                      <a:pt x="283" y="17"/>
                    </a:lnTo>
                    <a:lnTo>
                      <a:pt x="283" y="0"/>
                    </a:lnTo>
                    <a:lnTo>
                      <a:pt x="350" y="0"/>
                    </a:lnTo>
                    <a:lnTo>
                      <a:pt x="350" y="17"/>
                    </a:lnTo>
                    <a:close/>
                    <a:moveTo>
                      <a:pt x="233" y="17"/>
                    </a:moveTo>
                    <a:lnTo>
                      <a:pt x="166" y="17"/>
                    </a:lnTo>
                    <a:lnTo>
                      <a:pt x="166" y="0"/>
                    </a:lnTo>
                    <a:lnTo>
                      <a:pt x="233" y="0"/>
                    </a:lnTo>
                    <a:lnTo>
                      <a:pt x="233" y="17"/>
                    </a:lnTo>
                    <a:close/>
                    <a:moveTo>
                      <a:pt x="116" y="17"/>
                    </a:moveTo>
                    <a:lnTo>
                      <a:pt x="49" y="17"/>
                    </a:lnTo>
                    <a:lnTo>
                      <a:pt x="49" y="0"/>
                    </a:lnTo>
                    <a:lnTo>
                      <a:pt x="116" y="0"/>
                    </a:lnTo>
                    <a:lnTo>
                      <a:pt x="116" y="17"/>
                    </a:lnTo>
                    <a:close/>
                    <a:moveTo>
                      <a:pt x="17" y="18"/>
                    </a:moveTo>
                    <a:lnTo>
                      <a:pt x="17" y="84"/>
                    </a:lnTo>
                    <a:lnTo>
                      <a:pt x="0" y="84"/>
                    </a:lnTo>
                    <a:lnTo>
                      <a:pt x="0" y="18"/>
                    </a:lnTo>
                    <a:lnTo>
                      <a:pt x="17" y="18"/>
                    </a:lnTo>
                    <a:close/>
                    <a:moveTo>
                      <a:pt x="17" y="134"/>
                    </a:moveTo>
                    <a:lnTo>
                      <a:pt x="17" y="201"/>
                    </a:lnTo>
                    <a:lnTo>
                      <a:pt x="0" y="201"/>
                    </a:lnTo>
                    <a:lnTo>
                      <a:pt x="0" y="134"/>
                    </a:lnTo>
                    <a:lnTo>
                      <a:pt x="17" y="134"/>
                    </a:lnTo>
                    <a:close/>
                    <a:moveTo>
                      <a:pt x="17" y="251"/>
                    </a:moveTo>
                    <a:lnTo>
                      <a:pt x="17" y="318"/>
                    </a:lnTo>
                    <a:lnTo>
                      <a:pt x="0" y="318"/>
                    </a:lnTo>
                    <a:lnTo>
                      <a:pt x="0" y="251"/>
                    </a:lnTo>
                    <a:lnTo>
                      <a:pt x="17" y="251"/>
                    </a:lnTo>
                    <a:close/>
                    <a:moveTo>
                      <a:pt x="17" y="368"/>
                    </a:moveTo>
                    <a:lnTo>
                      <a:pt x="17" y="435"/>
                    </a:lnTo>
                    <a:lnTo>
                      <a:pt x="0" y="435"/>
                    </a:lnTo>
                    <a:lnTo>
                      <a:pt x="0" y="368"/>
                    </a:lnTo>
                    <a:lnTo>
                      <a:pt x="17" y="368"/>
                    </a:lnTo>
                    <a:close/>
                    <a:moveTo>
                      <a:pt x="17" y="485"/>
                    </a:moveTo>
                    <a:lnTo>
                      <a:pt x="17" y="551"/>
                    </a:lnTo>
                    <a:lnTo>
                      <a:pt x="0" y="551"/>
                    </a:lnTo>
                    <a:lnTo>
                      <a:pt x="0" y="485"/>
                    </a:lnTo>
                    <a:lnTo>
                      <a:pt x="17" y="485"/>
                    </a:lnTo>
                    <a:close/>
                    <a:moveTo>
                      <a:pt x="17" y="601"/>
                    </a:moveTo>
                    <a:lnTo>
                      <a:pt x="17" y="668"/>
                    </a:lnTo>
                    <a:lnTo>
                      <a:pt x="0" y="668"/>
                    </a:lnTo>
                    <a:lnTo>
                      <a:pt x="0" y="601"/>
                    </a:lnTo>
                    <a:lnTo>
                      <a:pt x="17" y="601"/>
                    </a:lnTo>
                    <a:close/>
                    <a:moveTo>
                      <a:pt x="17" y="718"/>
                    </a:moveTo>
                    <a:lnTo>
                      <a:pt x="17" y="785"/>
                    </a:lnTo>
                    <a:lnTo>
                      <a:pt x="0" y="785"/>
                    </a:lnTo>
                    <a:lnTo>
                      <a:pt x="0" y="718"/>
                    </a:lnTo>
                    <a:lnTo>
                      <a:pt x="17" y="718"/>
                    </a:lnTo>
                    <a:close/>
                    <a:moveTo>
                      <a:pt x="17" y="835"/>
                    </a:moveTo>
                    <a:lnTo>
                      <a:pt x="17" y="902"/>
                    </a:lnTo>
                    <a:lnTo>
                      <a:pt x="0" y="902"/>
                    </a:lnTo>
                    <a:lnTo>
                      <a:pt x="0" y="835"/>
                    </a:lnTo>
                    <a:lnTo>
                      <a:pt x="17" y="835"/>
                    </a:lnTo>
                    <a:close/>
                    <a:moveTo>
                      <a:pt x="17" y="952"/>
                    </a:moveTo>
                    <a:lnTo>
                      <a:pt x="17" y="1018"/>
                    </a:lnTo>
                    <a:lnTo>
                      <a:pt x="0" y="1018"/>
                    </a:lnTo>
                    <a:lnTo>
                      <a:pt x="0" y="952"/>
                    </a:lnTo>
                    <a:lnTo>
                      <a:pt x="17" y="952"/>
                    </a:lnTo>
                    <a:close/>
                    <a:moveTo>
                      <a:pt x="17" y="1068"/>
                    </a:moveTo>
                    <a:lnTo>
                      <a:pt x="17" y="1135"/>
                    </a:lnTo>
                    <a:lnTo>
                      <a:pt x="0" y="1135"/>
                    </a:lnTo>
                    <a:lnTo>
                      <a:pt x="0" y="1068"/>
                    </a:lnTo>
                    <a:lnTo>
                      <a:pt x="17" y="1068"/>
                    </a:lnTo>
                    <a:close/>
                    <a:moveTo>
                      <a:pt x="17" y="1185"/>
                    </a:moveTo>
                    <a:lnTo>
                      <a:pt x="17" y="1252"/>
                    </a:lnTo>
                    <a:lnTo>
                      <a:pt x="0" y="1252"/>
                    </a:lnTo>
                    <a:lnTo>
                      <a:pt x="0" y="1185"/>
                    </a:lnTo>
                    <a:lnTo>
                      <a:pt x="17" y="1185"/>
                    </a:lnTo>
                    <a:close/>
                    <a:moveTo>
                      <a:pt x="17" y="1302"/>
                    </a:moveTo>
                    <a:lnTo>
                      <a:pt x="17" y="1369"/>
                    </a:lnTo>
                    <a:lnTo>
                      <a:pt x="0" y="1369"/>
                    </a:lnTo>
                    <a:lnTo>
                      <a:pt x="0" y="1302"/>
                    </a:lnTo>
                    <a:lnTo>
                      <a:pt x="17" y="1302"/>
                    </a:lnTo>
                    <a:close/>
                    <a:moveTo>
                      <a:pt x="17" y="1419"/>
                    </a:moveTo>
                    <a:lnTo>
                      <a:pt x="17" y="1485"/>
                    </a:lnTo>
                    <a:lnTo>
                      <a:pt x="0" y="1485"/>
                    </a:lnTo>
                    <a:lnTo>
                      <a:pt x="0" y="1419"/>
                    </a:lnTo>
                    <a:lnTo>
                      <a:pt x="17" y="1419"/>
                    </a:lnTo>
                    <a:close/>
                    <a:moveTo>
                      <a:pt x="17" y="1535"/>
                    </a:moveTo>
                    <a:lnTo>
                      <a:pt x="17" y="1601"/>
                    </a:lnTo>
                    <a:lnTo>
                      <a:pt x="8" y="1592"/>
                    </a:lnTo>
                    <a:lnTo>
                      <a:pt x="10" y="1592"/>
                    </a:lnTo>
                    <a:lnTo>
                      <a:pt x="10" y="1609"/>
                    </a:lnTo>
                    <a:lnTo>
                      <a:pt x="0" y="1609"/>
                    </a:lnTo>
                    <a:lnTo>
                      <a:pt x="0" y="1535"/>
                    </a:lnTo>
                    <a:lnTo>
                      <a:pt x="17" y="1535"/>
                    </a:lnTo>
                    <a:close/>
                    <a:moveTo>
                      <a:pt x="60" y="1592"/>
                    </a:moveTo>
                    <a:lnTo>
                      <a:pt x="127" y="1592"/>
                    </a:lnTo>
                    <a:lnTo>
                      <a:pt x="127" y="1609"/>
                    </a:lnTo>
                    <a:lnTo>
                      <a:pt x="60" y="1609"/>
                    </a:lnTo>
                    <a:lnTo>
                      <a:pt x="60" y="1592"/>
                    </a:lnTo>
                    <a:close/>
                    <a:moveTo>
                      <a:pt x="177" y="1592"/>
                    </a:moveTo>
                    <a:lnTo>
                      <a:pt x="244" y="1592"/>
                    </a:lnTo>
                    <a:lnTo>
                      <a:pt x="244" y="1609"/>
                    </a:lnTo>
                    <a:lnTo>
                      <a:pt x="177" y="1609"/>
                    </a:lnTo>
                    <a:lnTo>
                      <a:pt x="177" y="1592"/>
                    </a:lnTo>
                    <a:close/>
                    <a:moveTo>
                      <a:pt x="294" y="1592"/>
                    </a:moveTo>
                    <a:lnTo>
                      <a:pt x="361" y="1592"/>
                    </a:lnTo>
                    <a:lnTo>
                      <a:pt x="361" y="1609"/>
                    </a:lnTo>
                    <a:lnTo>
                      <a:pt x="294" y="1609"/>
                    </a:lnTo>
                    <a:lnTo>
                      <a:pt x="294" y="1592"/>
                    </a:lnTo>
                    <a:close/>
                    <a:moveTo>
                      <a:pt x="411" y="1592"/>
                    </a:moveTo>
                    <a:lnTo>
                      <a:pt x="478" y="1592"/>
                    </a:lnTo>
                    <a:lnTo>
                      <a:pt x="478" y="1609"/>
                    </a:lnTo>
                    <a:lnTo>
                      <a:pt x="411" y="1609"/>
                    </a:lnTo>
                    <a:lnTo>
                      <a:pt x="411" y="1592"/>
                    </a:lnTo>
                    <a:close/>
                    <a:moveTo>
                      <a:pt x="528" y="1592"/>
                    </a:moveTo>
                    <a:lnTo>
                      <a:pt x="595" y="1592"/>
                    </a:lnTo>
                    <a:lnTo>
                      <a:pt x="595" y="1609"/>
                    </a:lnTo>
                    <a:lnTo>
                      <a:pt x="528" y="1609"/>
                    </a:lnTo>
                    <a:lnTo>
                      <a:pt x="528" y="1592"/>
                    </a:lnTo>
                    <a:close/>
                    <a:moveTo>
                      <a:pt x="645" y="1592"/>
                    </a:moveTo>
                    <a:lnTo>
                      <a:pt x="712" y="1592"/>
                    </a:lnTo>
                    <a:lnTo>
                      <a:pt x="712" y="1609"/>
                    </a:lnTo>
                    <a:lnTo>
                      <a:pt x="645" y="1609"/>
                    </a:lnTo>
                    <a:lnTo>
                      <a:pt x="645" y="1592"/>
                    </a:lnTo>
                    <a:close/>
                    <a:moveTo>
                      <a:pt x="762" y="1592"/>
                    </a:moveTo>
                    <a:lnTo>
                      <a:pt x="829" y="1592"/>
                    </a:lnTo>
                    <a:lnTo>
                      <a:pt x="829" y="1609"/>
                    </a:lnTo>
                    <a:lnTo>
                      <a:pt x="762" y="1609"/>
                    </a:lnTo>
                    <a:lnTo>
                      <a:pt x="762" y="1592"/>
                    </a:lnTo>
                    <a:close/>
                    <a:moveTo>
                      <a:pt x="879" y="1592"/>
                    </a:moveTo>
                    <a:lnTo>
                      <a:pt x="946" y="1592"/>
                    </a:lnTo>
                    <a:lnTo>
                      <a:pt x="946" y="1609"/>
                    </a:lnTo>
                    <a:lnTo>
                      <a:pt x="879" y="1609"/>
                    </a:lnTo>
                    <a:lnTo>
                      <a:pt x="879" y="1592"/>
                    </a:lnTo>
                    <a:close/>
                    <a:moveTo>
                      <a:pt x="996" y="1592"/>
                    </a:moveTo>
                    <a:lnTo>
                      <a:pt x="1063" y="1592"/>
                    </a:lnTo>
                    <a:lnTo>
                      <a:pt x="1063" y="1609"/>
                    </a:lnTo>
                    <a:lnTo>
                      <a:pt x="996" y="1609"/>
                    </a:lnTo>
                    <a:lnTo>
                      <a:pt x="996" y="1592"/>
                    </a:lnTo>
                    <a:close/>
                    <a:moveTo>
                      <a:pt x="1113" y="1592"/>
                    </a:moveTo>
                    <a:lnTo>
                      <a:pt x="1179" y="1592"/>
                    </a:lnTo>
                    <a:lnTo>
                      <a:pt x="1179" y="1609"/>
                    </a:lnTo>
                    <a:lnTo>
                      <a:pt x="1113" y="1609"/>
                    </a:lnTo>
                    <a:lnTo>
                      <a:pt x="1113" y="1592"/>
                    </a:lnTo>
                    <a:close/>
                    <a:moveTo>
                      <a:pt x="1230" y="1592"/>
                    </a:moveTo>
                    <a:lnTo>
                      <a:pt x="1296" y="1592"/>
                    </a:lnTo>
                    <a:lnTo>
                      <a:pt x="1296" y="1609"/>
                    </a:lnTo>
                    <a:lnTo>
                      <a:pt x="1230" y="1609"/>
                    </a:lnTo>
                    <a:lnTo>
                      <a:pt x="1230" y="1592"/>
                    </a:lnTo>
                    <a:close/>
                    <a:moveTo>
                      <a:pt x="1347" y="1592"/>
                    </a:moveTo>
                    <a:lnTo>
                      <a:pt x="1413" y="1592"/>
                    </a:lnTo>
                    <a:lnTo>
                      <a:pt x="1413" y="1609"/>
                    </a:lnTo>
                    <a:lnTo>
                      <a:pt x="1347" y="1609"/>
                    </a:lnTo>
                    <a:lnTo>
                      <a:pt x="1347" y="1592"/>
                    </a:lnTo>
                    <a:close/>
                    <a:moveTo>
                      <a:pt x="1464" y="1592"/>
                    </a:moveTo>
                    <a:lnTo>
                      <a:pt x="1530" y="1592"/>
                    </a:lnTo>
                    <a:lnTo>
                      <a:pt x="1530" y="1609"/>
                    </a:lnTo>
                    <a:lnTo>
                      <a:pt x="1464" y="1609"/>
                    </a:lnTo>
                    <a:lnTo>
                      <a:pt x="1464" y="1592"/>
                    </a:lnTo>
                    <a:close/>
                    <a:moveTo>
                      <a:pt x="1581" y="1592"/>
                    </a:moveTo>
                    <a:lnTo>
                      <a:pt x="1637" y="1592"/>
                    </a:lnTo>
                    <a:lnTo>
                      <a:pt x="1629" y="1601"/>
                    </a:lnTo>
                    <a:lnTo>
                      <a:pt x="1629" y="1590"/>
                    </a:lnTo>
                    <a:lnTo>
                      <a:pt x="1645" y="1590"/>
                    </a:lnTo>
                    <a:lnTo>
                      <a:pt x="1645" y="1609"/>
                    </a:lnTo>
                    <a:lnTo>
                      <a:pt x="1581" y="1609"/>
                    </a:lnTo>
                    <a:lnTo>
                      <a:pt x="1581" y="1592"/>
                    </a:lnTo>
                    <a:close/>
                    <a:moveTo>
                      <a:pt x="1629" y="1540"/>
                    </a:moveTo>
                    <a:lnTo>
                      <a:pt x="1629" y="1474"/>
                    </a:lnTo>
                    <a:lnTo>
                      <a:pt x="1645" y="1474"/>
                    </a:lnTo>
                    <a:lnTo>
                      <a:pt x="1645" y="1540"/>
                    </a:lnTo>
                    <a:lnTo>
                      <a:pt x="1629" y="1540"/>
                    </a:lnTo>
                    <a:close/>
                    <a:moveTo>
                      <a:pt x="1629" y="1423"/>
                    </a:moveTo>
                    <a:lnTo>
                      <a:pt x="1629" y="1357"/>
                    </a:lnTo>
                    <a:lnTo>
                      <a:pt x="1645" y="1357"/>
                    </a:lnTo>
                    <a:lnTo>
                      <a:pt x="1645" y="1423"/>
                    </a:lnTo>
                    <a:lnTo>
                      <a:pt x="1629" y="1423"/>
                    </a:lnTo>
                    <a:close/>
                    <a:moveTo>
                      <a:pt x="1629" y="1307"/>
                    </a:moveTo>
                    <a:lnTo>
                      <a:pt x="1629" y="1240"/>
                    </a:lnTo>
                    <a:lnTo>
                      <a:pt x="1645" y="1240"/>
                    </a:lnTo>
                    <a:lnTo>
                      <a:pt x="1645" y="1307"/>
                    </a:lnTo>
                    <a:lnTo>
                      <a:pt x="1629" y="1307"/>
                    </a:lnTo>
                    <a:close/>
                    <a:moveTo>
                      <a:pt x="1629" y="1190"/>
                    </a:moveTo>
                    <a:lnTo>
                      <a:pt x="1629" y="1123"/>
                    </a:lnTo>
                    <a:lnTo>
                      <a:pt x="1645" y="1123"/>
                    </a:lnTo>
                    <a:lnTo>
                      <a:pt x="1645" y="1190"/>
                    </a:lnTo>
                    <a:lnTo>
                      <a:pt x="1629" y="1190"/>
                    </a:lnTo>
                    <a:close/>
                    <a:moveTo>
                      <a:pt x="1629" y="1073"/>
                    </a:moveTo>
                    <a:lnTo>
                      <a:pt x="1629" y="1006"/>
                    </a:lnTo>
                    <a:lnTo>
                      <a:pt x="1645" y="1006"/>
                    </a:lnTo>
                    <a:lnTo>
                      <a:pt x="1645" y="1073"/>
                    </a:lnTo>
                    <a:lnTo>
                      <a:pt x="1629" y="1073"/>
                    </a:lnTo>
                    <a:close/>
                    <a:moveTo>
                      <a:pt x="1629" y="956"/>
                    </a:moveTo>
                    <a:lnTo>
                      <a:pt x="1629" y="890"/>
                    </a:lnTo>
                    <a:lnTo>
                      <a:pt x="1645" y="890"/>
                    </a:lnTo>
                    <a:lnTo>
                      <a:pt x="1645" y="956"/>
                    </a:lnTo>
                    <a:lnTo>
                      <a:pt x="1629" y="956"/>
                    </a:lnTo>
                    <a:close/>
                    <a:moveTo>
                      <a:pt x="1629" y="840"/>
                    </a:moveTo>
                    <a:lnTo>
                      <a:pt x="1629" y="773"/>
                    </a:lnTo>
                    <a:lnTo>
                      <a:pt x="1645" y="773"/>
                    </a:lnTo>
                    <a:lnTo>
                      <a:pt x="1645" y="840"/>
                    </a:lnTo>
                    <a:lnTo>
                      <a:pt x="1629" y="840"/>
                    </a:lnTo>
                    <a:close/>
                    <a:moveTo>
                      <a:pt x="1629" y="723"/>
                    </a:moveTo>
                    <a:lnTo>
                      <a:pt x="1629" y="656"/>
                    </a:lnTo>
                    <a:lnTo>
                      <a:pt x="1645" y="656"/>
                    </a:lnTo>
                    <a:lnTo>
                      <a:pt x="1645" y="723"/>
                    </a:lnTo>
                    <a:lnTo>
                      <a:pt x="1629" y="723"/>
                    </a:lnTo>
                    <a:close/>
                    <a:moveTo>
                      <a:pt x="1629" y="606"/>
                    </a:moveTo>
                    <a:lnTo>
                      <a:pt x="1629" y="539"/>
                    </a:lnTo>
                    <a:lnTo>
                      <a:pt x="1645" y="539"/>
                    </a:lnTo>
                    <a:lnTo>
                      <a:pt x="1645" y="606"/>
                    </a:lnTo>
                    <a:lnTo>
                      <a:pt x="1629" y="606"/>
                    </a:lnTo>
                    <a:close/>
                    <a:moveTo>
                      <a:pt x="1629" y="489"/>
                    </a:moveTo>
                    <a:lnTo>
                      <a:pt x="1629" y="423"/>
                    </a:lnTo>
                    <a:lnTo>
                      <a:pt x="1645" y="423"/>
                    </a:lnTo>
                    <a:lnTo>
                      <a:pt x="1645" y="489"/>
                    </a:lnTo>
                    <a:lnTo>
                      <a:pt x="1629" y="489"/>
                    </a:lnTo>
                    <a:close/>
                    <a:moveTo>
                      <a:pt x="1629" y="373"/>
                    </a:moveTo>
                    <a:lnTo>
                      <a:pt x="1629" y="306"/>
                    </a:lnTo>
                    <a:lnTo>
                      <a:pt x="1645" y="306"/>
                    </a:lnTo>
                    <a:lnTo>
                      <a:pt x="1645" y="373"/>
                    </a:lnTo>
                    <a:lnTo>
                      <a:pt x="1629" y="373"/>
                    </a:lnTo>
                    <a:close/>
                    <a:moveTo>
                      <a:pt x="1629" y="256"/>
                    </a:moveTo>
                    <a:lnTo>
                      <a:pt x="1629" y="189"/>
                    </a:lnTo>
                    <a:lnTo>
                      <a:pt x="1645" y="189"/>
                    </a:lnTo>
                    <a:lnTo>
                      <a:pt x="1645" y="256"/>
                    </a:lnTo>
                    <a:lnTo>
                      <a:pt x="1629" y="256"/>
                    </a:lnTo>
                    <a:close/>
                    <a:moveTo>
                      <a:pt x="1629" y="139"/>
                    </a:moveTo>
                    <a:lnTo>
                      <a:pt x="1629" y="72"/>
                    </a:lnTo>
                    <a:lnTo>
                      <a:pt x="1645" y="72"/>
                    </a:lnTo>
                    <a:lnTo>
                      <a:pt x="1645" y="139"/>
                    </a:lnTo>
                    <a:lnTo>
                      <a:pt x="1629" y="139"/>
                    </a:lnTo>
                    <a:close/>
                    <a:moveTo>
                      <a:pt x="1629" y="22"/>
                    </a:moveTo>
                    <a:lnTo>
                      <a:pt x="1629" y="9"/>
                    </a:lnTo>
                    <a:lnTo>
                      <a:pt x="1645" y="9"/>
                    </a:lnTo>
                    <a:lnTo>
                      <a:pt x="1645" y="22"/>
                    </a:lnTo>
                    <a:lnTo>
                      <a:pt x="1629" y="22"/>
                    </a:lnTo>
                    <a:close/>
                  </a:path>
                </a:pathLst>
              </a:custGeom>
              <a:solidFill>
                <a:srgbClr val="993300"/>
              </a:solidFill>
              <a:ln w="1" cap="flat">
                <a:solidFill>
                  <a:srgbClr val="993300"/>
                </a:solidFill>
                <a:prstDash val="solid"/>
                <a:bevel/>
                <a:headEnd/>
                <a:tailEnd/>
              </a:ln>
            </p:spPr>
            <p:txBody>
              <a:bodyPr/>
              <a:lstStyle/>
              <a:p>
                <a:endParaRPr lang="zh-CN" altLang="en-US"/>
              </a:p>
            </p:txBody>
          </p:sp>
        </p:grpSp>
        <p:grpSp>
          <p:nvGrpSpPr>
            <p:cNvPr id="16435" name="组合 5"/>
            <p:cNvGrpSpPr>
              <a:grpSpLocks/>
            </p:cNvGrpSpPr>
            <p:nvPr/>
          </p:nvGrpSpPr>
          <p:grpSpPr bwMode="auto">
            <a:xfrm>
              <a:off x="2432" y="1434"/>
              <a:ext cx="1949" cy="1444"/>
              <a:chOff x="1817" y="4082"/>
              <a:chExt cx="1645" cy="1219"/>
            </a:xfrm>
          </p:grpSpPr>
          <p:pic>
            <p:nvPicPr>
              <p:cNvPr id="16445" name="Picture 260"/>
              <p:cNvPicPr>
                <a:picLocks noChangeAspect="1" noChangeArrowheads="1"/>
              </p:cNvPicPr>
              <p:nvPr/>
            </p:nvPicPr>
            <p:blipFill>
              <a:blip r:embed="rId5">
                <a:lum bright="-10000" contrast="22000"/>
                <a:extLst>
                  <a:ext uri="{28A0092B-C50C-407E-A947-70E740481C1C}">
                    <a14:useLocalDpi xmlns:a14="http://schemas.microsoft.com/office/drawing/2010/main" val="0"/>
                  </a:ext>
                </a:extLst>
              </a:blip>
              <a:srcRect/>
              <a:stretch>
                <a:fillRect/>
              </a:stretch>
            </p:blipFill>
            <p:spPr bwMode="auto">
              <a:xfrm>
                <a:off x="1834" y="4101"/>
                <a:ext cx="1613" cy="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6" name="Freeform 261"/>
              <p:cNvSpPr>
                <a:spLocks noEditPoints="1"/>
              </p:cNvSpPr>
              <p:nvPr/>
            </p:nvSpPr>
            <p:spPr bwMode="auto">
              <a:xfrm>
                <a:off x="1817" y="4082"/>
                <a:ext cx="1645" cy="1219"/>
              </a:xfrm>
              <a:custGeom>
                <a:avLst/>
                <a:gdLst>
                  <a:gd name="T0" fmla="*/ 1637 w 1645"/>
                  <a:gd name="T1" fmla="*/ 0 h 1219"/>
                  <a:gd name="T2" fmla="*/ 1453 w 1645"/>
                  <a:gd name="T3" fmla="*/ 0 h 1219"/>
                  <a:gd name="T4" fmla="*/ 1336 w 1645"/>
                  <a:gd name="T5" fmla="*/ 17 h 1219"/>
                  <a:gd name="T6" fmla="*/ 1286 w 1645"/>
                  <a:gd name="T7" fmla="*/ 17 h 1219"/>
                  <a:gd name="T8" fmla="*/ 1286 w 1645"/>
                  <a:gd name="T9" fmla="*/ 17 h 1219"/>
                  <a:gd name="T10" fmla="*/ 1169 w 1645"/>
                  <a:gd name="T11" fmla="*/ 0 h 1219"/>
                  <a:gd name="T12" fmla="*/ 985 w 1645"/>
                  <a:gd name="T13" fmla="*/ 0 h 1219"/>
                  <a:gd name="T14" fmla="*/ 868 w 1645"/>
                  <a:gd name="T15" fmla="*/ 17 h 1219"/>
                  <a:gd name="T16" fmla="*/ 818 w 1645"/>
                  <a:gd name="T17" fmla="*/ 17 h 1219"/>
                  <a:gd name="T18" fmla="*/ 818 w 1645"/>
                  <a:gd name="T19" fmla="*/ 17 h 1219"/>
                  <a:gd name="T20" fmla="*/ 701 w 1645"/>
                  <a:gd name="T21" fmla="*/ 0 h 1219"/>
                  <a:gd name="T22" fmla="*/ 517 w 1645"/>
                  <a:gd name="T23" fmla="*/ 0 h 1219"/>
                  <a:gd name="T24" fmla="*/ 400 w 1645"/>
                  <a:gd name="T25" fmla="*/ 17 h 1219"/>
                  <a:gd name="T26" fmla="*/ 350 w 1645"/>
                  <a:gd name="T27" fmla="*/ 17 h 1219"/>
                  <a:gd name="T28" fmla="*/ 350 w 1645"/>
                  <a:gd name="T29" fmla="*/ 17 h 1219"/>
                  <a:gd name="T30" fmla="*/ 233 w 1645"/>
                  <a:gd name="T31" fmla="*/ 0 h 1219"/>
                  <a:gd name="T32" fmla="*/ 49 w 1645"/>
                  <a:gd name="T33" fmla="*/ 0 h 1219"/>
                  <a:gd name="T34" fmla="*/ 16 w 1645"/>
                  <a:gd name="T35" fmla="*/ 84 h 1219"/>
                  <a:gd name="T36" fmla="*/ 16 w 1645"/>
                  <a:gd name="T37" fmla="*/ 134 h 1219"/>
                  <a:gd name="T38" fmla="*/ 16 w 1645"/>
                  <a:gd name="T39" fmla="*/ 134 h 1219"/>
                  <a:gd name="T40" fmla="*/ 0 w 1645"/>
                  <a:gd name="T41" fmla="*/ 251 h 1219"/>
                  <a:gd name="T42" fmla="*/ 0 w 1645"/>
                  <a:gd name="T43" fmla="*/ 435 h 1219"/>
                  <a:gd name="T44" fmla="*/ 16 w 1645"/>
                  <a:gd name="T45" fmla="*/ 551 h 1219"/>
                  <a:gd name="T46" fmla="*/ 16 w 1645"/>
                  <a:gd name="T47" fmla="*/ 601 h 1219"/>
                  <a:gd name="T48" fmla="*/ 16 w 1645"/>
                  <a:gd name="T49" fmla="*/ 601 h 1219"/>
                  <a:gd name="T50" fmla="*/ 0 w 1645"/>
                  <a:gd name="T51" fmla="*/ 718 h 1219"/>
                  <a:gd name="T52" fmla="*/ 0 w 1645"/>
                  <a:gd name="T53" fmla="*/ 902 h 1219"/>
                  <a:gd name="T54" fmla="*/ 16 w 1645"/>
                  <a:gd name="T55" fmla="*/ 1018 h 1219"/>
                  <a:gd name="T56" fmla="*/ 16 w 1645"/>
                  <a:gd name="T57" fmla="*/ 1068 h 1219"/>
                  <a:gd name="T58" fmla="*/ 16 w 1645"/>
                  <a:gd name="T59" fmla="*/ 1068 h 1219"/>
                  <a:gd name="T60" fmla="*/ 49 w 1645"/>
                  <a:gd name="T61" fmla="*/ 1202 h 1219"/>
                  <a:gd name="T62" fmla="*/ 16 w 1645"/>
                  <a:gd name="T63" fmla="*/ 1185 h 1219"/>
                  <a:gd name="T64" fmla="*/ 100 w 1645"/>
                  <a:gd name="T65" fmla="*/ 1219 h 1219"/>
                  <a:gd name="T66" fmla="*/ 283 w 1645"/>
                  <a:gd name="T67" fmla="*/ 1219 h 1219"/>
                  <a:gd name="T68" fmla="*/ 400 w 1645"/>
                  <a:gd name="T69" fmla="*/ 1202 h 1219"/>
                  <a:gd name="T70" fmla="*/ 451 w 1645"/>
                  <a:gd name="T71" fmla="*/ 1202 h 1219"/>
                  <a:gd name="T72" fmla="*/ 451 w 1645"/>
                  <a:gd name="T73" fmla="*/ 1202 h 1219"/>
                  <a:gd name="T74" fmla="*/ 568 w 1645"/>
                  <a:gd name="T75" fmla="*/ 1219 h 1219"/>
                  <a:gd name="T76" fmla="*/ 751 w 1645"/>
                  <a:gd name="T77" fmla="*/ 1219 h 1219"/>
                  <a:gd name="T78" fmla="*/ 868 w 1645"/>
                  <a:gd name="T79" fmla="*/ 1202 h 1219"/>
                  <a:gd name="T80" fmla="*/ 918 w 1645"/>
                  <a:gd name="T81" fmla="*/ 1202 h 1219"/>
                  <a:gd name="T82" fmla="*/ 918 w 1645"/>
                  <a:gd name="T83" fmla="*/ 1202 h 1219"/>
                  <a:gd name="T84" fmla="*/ 1035 w 1645"/>
                  <a:gd name="T85" fmla="*/ 1219 h 1219"/>
                  <a:gd name="T86" fmla="*/ 1219 w 1645"/>
                  <a:gd name="T87" fmla="*/ 1219 h 1219"/>
                  <a:gd name="T88" fmla="*/ 1336 w 1645"/>
                  <a:gd name="T89" fmla="*/ 1202 h 1219"/>
                  <a:gd name="T90" fmla="*/ 1386 w 1645"/>
                  <a:gd name="T91" fmla="*/ 1202 h 1219"/>
                  <a:gd name="T92" fmla="*/ 1386 w 1645"/>
                  <a:gd name="T93" fmla="*/ 1202 h 1219"/>
                  <a:gd name="T94" fmla="*/ 1503 w 1645"/>
                  <a:gd name="T95" fmla="*/ 1219 h 1219"/>
                  <a:gd name="T96" fmla="*/ 1628 w 1645"/>
                  <a:gd name="T97" fmla="*/ 1210 h 1219"/>
                  <a:gd name="T98" fmla="*/ 1620 w 1645"/>
                  <a:gd name="T99" fmla="*/ 1219 h 1219"/>
                  <a:gd name="T100" fmla="*/ 1645 w 1645"/>
                  <a:gd name="T101" fmla="*/ 1043 h 1219"/>
                  <a:gd name="T102" fmla="*/ 1628 w 1645"/>
                  <a:gd name="T103" fmla="*/ 927 h 1219"/>
                  <a:gd name="T104" fmla="*/ 1628 w 1645"/>
                  <a:gd name="T105" fmla="*/ 876 h 1219"/>
                  <a:gd name="T106" fmla="*/ 1628 w 1645"/>
                  <a:gd name="T107" fmla="*/ 876 h 1219"/>
                  <a:gd name="T108" fmla="*/ 1645 w 1645"/>
                  <a:gd name="T109" fmla="*/ 760 h 1219"/>
                  <a:gd name="T110" fmla="*/ 1645 w 1645"/>
                  <a:gd name="T111" fmla="*/ 576 h 1219"/>
                  <a:gd name="T112" fmla="*/ 1628 w 1645"/>
                  <a:gd name="T113" fmla="*/ 459 h 1219"/>
                  <a:gd name="T114" fmla="*/ 1628 w 1645"/>
                  <a:gd name="T115" fmla="*/ 409 h 1219"/>
                  <a:gd name="T116" fmla="*/ 1628 w 1645"/>
                  <a:gd name="T117" fmla="*/ 409 h 1219"/>
                  <a:gd name="T118" fmla="*/ 1645 w 1645"/>
                  <a:gd name="T119" fmla="*/ 293 h 1219"/>
                  <a:gd name="T120" fmla="*/ 1645 w 1645"/>
                  <a:gd name="T121" fmla="*/ 109 h 1219"/>
                  <a:gd name="T122" fmla="*/ 1628 w 1645"/>
                  <a:gd name="T123" fmla="*/ 9 h 12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45" h="1219">
                    <a:moveTo>
                      <a:pt x="1637" y="17"/>
                    </a:moveTo>
                    <a:lnTo>
                      <a:pt x="1570" y="17"/>
                    </a:lnTo>
                    <a:lnTo>
                      <a:pt x="1570" y="0"/>
                    </a:lnTo>
                    <a:lnTo>
                      <a:pt x="1637" y="0"/>
                    </a:lnTo>
                    <a:lnTo>
                      <a:pt x="1637" y="17"/>
                    </a:lnTo>
                    <a:close/>
                    <a:moveTo>
                      <a:pt x="1520" y="17"/>
                    </a:moveTo>
                    <a:lnTo>
                      <a:pt x="1453" y="17"/>
                    </a:lnTo>
                    <a:lnTo>
                      <a:pt x="1453" y="0"/>
                    </a:lnTo>
                    <a:lnTo>
                      <a:pt x="1520" y="0"/>
                    </a:lnTo>
                    <a:lnTo>
                      <a:pt x="1520" y="17"/>
                    </a:lnTo>
                    <a:close/>
                    <a:moveTo>
                      <a:pt x="1403" y="17"/>
                    </a:moveTo>
                    <a:lnTo>
                      <a:pt x="1336" y="17"/>
                    </a:lnTo>
                    <a:lnTo>
                      <a:pt x="1336" y="0"/>
                    </a:lnTo>
                    <a:lnTo>
                      <a:pt x="1403" y="0"/>
                    </a:lnTo>
                    <a:lnTo>
                      <a:pt x="1403" y="17"/>
                    </a:lnTo>
                    <a:close/>
                    <a:moveTo>
                      <a:pt x="1286" y="17"/>
                    </a:moveTo>
                    <a:lnTo>
                      <a:pt x="1219" y="17"/>
                    </a:lnTo>
                    <a:lnTo>
                      <a:pt x="1219" y="0"/>
                    </a:lnTo>
                    <a:lnTo>
                      <a:pt x="1286" y="0"/>
                    </a:lnTo>
                    <a:lnTo>
                      <a:pt x="1286" y="17"/>
                    </a:lnTo>
                    <a:close/>
                    <a:moveTo>
                      <a:pt x="1169" y="17"/>
                    </a:moveTo>
                    <a:lnTo>
                      <a:pt x="1102" y="17"/>
                    </a:lnTo>
                    <a:lnTo>
                      <a:pt x="1102" y="0"/>
                    </a:lnTo>
                    <a:lnTo>
                      <a:pt x="1169" y="0"/>
                    </a:lnTo>
                    <a:lnTo>
                      <a:pt x="1169" y="17"/>
                    </a:lnTo>
                    <a:close/>
                    <a:moveTo>
                      <a:pt x="1052" y="17"/>
                    </a:moveTo>
                    <a:lnTo>
                      <a:pt x="985" y="17"/>
                    </a:lnTo>
                    <a:lnTo>
                      <a:pt x="985" y="0"/>
                    </a:lnTo>
                    <a:lnTo>
                      <a:pt x="1052" y="0"/>
                    </a:lnTo>
                    <a:lnTo>
                      <a:pt x="1052" y="17"/>
                    </a:lnTo>
                    <a:close/>
                    <a:moveTo>
                      <a:pt x="935" y="17"/>
                    </a:moveTo>
                    <a:lnTo>
                      <a:pt x="868" y="17"/>
                    </a:lnTo>
                    <a:lnTo>
                      <a:pt x="868" y="0"/>
                    </a:lnTo>
                    <a:lnTo>
                      <a:pt x="935" y="0"/>
                    </a:lnTo>
                    <a:lnTo>
                      <a:pt x="935" y="17"/>
                    </a:lnTo>
                    <a:close/>
                    <a:moveTo>
                      <a:pt x="818" y="17"/>
                    </a:moveTo>
                    <a:lnTo>
                      <a:pt x="751" y="17"/>
                    </a:lnTo>
                    <a:lnTo>
                      <a:pt x="751" y="0"/>
                    </a:lnTo>
                    <a:lnTo>
                      <a:pt x="818" y="0"/>
                    </a:lnTo>
                    <a:lnTo>
                      <a:pt x="818" y="17"/>
                    </a:lnTo>
                    <a:close/>
                    <a:moveTo>
                      <a:pt x="701" y="17"/>
                    </a:moveTo>
                    <a:lnTo>
                      <a:pt x="634" y="17"/>
                    </a:lnTo>
                    <a:lnTo>
                      <a:pt x="634" y="0"/>
                    </a:lnTo>
                    <a:lnTo>
                      <a:pt x="701" y="0"/>
                    </a:lnTo>
                    <a:lnTo>
                      <a:pt x="701" y="17"/>
                    </a:lnTo>
                    <a:close/>
                    <a:moveTo>
                      <a:pt x="584" y="17"/>
                    </a:moveTo>
                    <a:lnTo>
                      <a:pt x="517" y="17"/>
                    </a:lnTo>
                    <a:lnTo>
                      <a:pt x="517" y="0"/>
                    </a:lnTo>
                    <a:lnTo>
                      <a:pt x="584" y="0"/>
                    </a:lnTo>
                    <a:lnTo>
                      <a:pt x="584" y="17"/>
                    </a:lnTo>
                    <a:close/>
                    <a:moveTo>
                      <a:pt x="467" y="17"/>
                    </a:moveTo>
                    <a:lnTo>
                      <a:pt x="400" y="17"/>
                    </a:lnTo>
                    <a:lnTo>
                      <a:pt x="400" y="0"/>
                    </a:lnTo>
                    <a:lnTo>
                      <a:pt x="467" y="0"/>
                    </a:lnTo>
                    <a:lnTo>
                      <a:pt x="467" y="17"/>
                    </a:lnTo>
                    <a:close/>
                    <a:moveTo>
                      <a:pt x="350" y="17"/>
                    </a:moveTo>
                    <a:lnTo>
                      <a:pt x="283" y="17"/>
                    </a:lnTo>
                    <a:lnTo>
                      <a:pt x="283" y="0"/>
                    </a:lnTo>
                    <a:lnTo>
                      <a:pt x="350" y="0"/>
                    </a:lnTo>
                    <a:lnTo>
                      <a:pt x="350" y="17"/>
                    </a:lnTo>
                    <a:close/>
                    <a:moveTo>
                      <a:pt x="233" y="17"/>
                    </a:moveTo>
                    <a:lnTo>
                      <a:pt x="166" y="17"/>
                    </a:lnTo>
                    <a:lnTo>
                      <a:pt x="166" y="0"/>
                    </a:lnTo>
                    <a:lnTo>
                      <a:pt x="233" y="0"/>
                    </a:lnTo>
                    <a:lnTo>
                      <a:pt x="233" y="17"/>
                    </a:lnTo>
                    <a:close/>
                    <a:moveTo>
                      <a:pt x="116" y="17"/>
                    </a:moveTo>
                    <a:lnTo>
                      <a:pt x="49" y="17"/>
                    </a:lnTo>
                    <a:lnTo>
                      <a:pt x="49" y="0"/>
                    </a:lnTo>
                    <a:lnTo>
                      <a:pt x="116" y="0"/>
                    </a:lnTo>
                    <a:lnTo>
                      <a:pt x="116" y="17"/>
                    </a:lnTo>
                    <a:close/>
                    <a:moveTo>
                      <a:pt x="16" y="18"/>
                    </a:moveTo>
                    <a:lnTo>
                      <a:pt x="16" y="84"/>
                    </a:lnTo>
                    <a:lnTo>
                      <a:pt x="0" y="84"/>
                    </a:lnTo>
                    <a:lnTo>
                      <a:pt x="0" y="18"/>
                    </a:lnTo>
                    <a:lnTo>
                      <a:pt x="16" y="18"/>
                    </a:lnTo>
                    <a:close/>
                    <a:moveTo>
                      <a:pt x="16" y="134"/>
                    </a:moveTo>
                    <a:lnTo>
                      <a:pt x="16" y="201"/>
                    </a:lnTo>
                    <a:lnTo>
                      <a:pt x="0" y="201"/>
                    </a:lnTo>
                    <a:lnTo>
                      <a:pt x="0" y="134"/>
                    </a:lnTo>
                    <a:lnTo>
                      <a:pt x="16" y="134"/>
                    </a:lnTo>
                    <a:close/>
                    <a:moveTo>
                      <a:pt x="16" y="251"/>
                    </a:moveTo>
                    <a:lnTo>
                      <a:pt x="16" y="318"/>
                    </a:lnTo>
                    <a:lnTo>
                      <a:pt x="0" y="318"/>
                    </a:lnTo>
                    <a:lnTo>
                      <a:pt x="0" y="251"/>
                    </a:lnTo>
                    <a:lnTo>
                      <a:pt x="16" y="251"/>
                    </a:lnTo>
                    <a:close/>
                    <a:moveTo>
                      <a:pt x="16" y="368"/>
                    </a:moveTo>
                    <a:lnTo>
                      <a:pt x="16" y="435"/>
                    </a:lnTo>
                    <a:lnTo>
                      <a:pt x="0" y="435"/>
                    </a:lnTo>
                    <a:lnTo>
                      <a:pt x="0" y="368"/>
                    </a:lnTo>
                    <a:lnTo>
                      <a:pt x="16" y="368"/>
                    </a:lnTo>
                    <a:close/>
                    <a:moveTo>
                      <a:pt x="16" y="485"/>
                    </a:moveTo>
                    <a:lnTo>
                      <a:pt x="16" y="551"/>
                    </a:lnTo>
                    <a:lnTo>
                      <a:pt x="0" y="551"/>
                    </a:lnTo>
                    <a:lnTo>
                      <a:pt x="0" y="485"/>
                    </a:lnTo>
                    <a:lnTo>
                      <a:pt x="16" y="485"/>
                    </a:lnTo>
                    <a:close/>
                    <a:moveTo>
                      <a:pt x="16" y="601"/>
                    </a:moveTo>
                    <a:lnTo>
                      <a:pt x="16" y="668"/>
                    </a:lnTo>
                    <a:lnTo>
                      <a:pt x="0" y="668"/>
                    </a:lnTo>
                    <a:lnTo>
                      <a:pt x="0" y="601"/>
                    </a:lnTo>
                    <a:lnTo>
                      <a:pt x="16" y="601"/>
                    </a:lnTo>
                    <a:close/>
                    <a:moveTo>
                      <a:pt x="16" y="718"/>
                    </a:moveTo>
                    <a:lnTo>
                      <a:pt x="16" y="785"/>
                    </a:lnTo>
                    <a:lnTo>
                      <a:pt x="0" y="785"/>
                    </a:lnTo>
                    <a:lnTo>
                      <a:pt x="0" y="718"/>
                    </a:lnTo>
                    <a:lnTo>
                      <a:pt x="16" y="718"/>
                    </a:lnTo>
                    <a:close/>
                    <a:moveTo>
                      <a:pt x="16" y="835"/>
                    </a:moveTo>
                    <a:lnTo>
                      <a:pt x="16" y="902"/>
                    </a:lnTo>
                    <a:lnTo>
                      <a:pt x="0" y="902"/>
                    </a:lnTo>
                    <a:lnTo>
                      <a:pt x="0" y="835"/>
                    </a:lnTo>
                    <a:lnTo>
                      <a:pt x="16" y="835"/>
                    </a:lnTo>
                    <a:close/>
                    <a:moveTo>
                      <a:pt x="16" y="952"/>
                    </a:moveTo>
                    <a:lnTo>
                      <a:pt x="16" y="1018"/>
                    </a:lnTo>
                    <a:lnTo>
                      <a:pt x="0" y="1018"/>
                    </a:lnTo>
                    <a:lnTo>
                      <a:pt x="0" y="952"/>
                    </a:lnTo>
                    <a:lnTo>
                      <a:pt x="16" y="952"/>
                    </a:lnTo>
                    <a:close/>
                    <a:moveTo>
                      <a:pt x="16" y="1068"/>
                    </a:moveTo>
                    <a:lnTo>
                      <a:pt x="16" y="1135"/>
                    </a:lnTo>
                    <a:lnTo>
                      <a:pt x="0" y="1135"/>
                    </a:lnTo>
                    <a:lnTo>
                      <a:pt x="0" y="1068"/>
                    </a:lnTo>
                    <a:lnTo>
                      <a:pt x="16" y="1068"/>
                    </a:lnTo>
                    <a:close/>
                    <a:moveTo>
                      <a:pt x="16" y="1185"/>
                    </a:moveTo>
                    <a:lnTo>
                      <a:pt x="16" y="1210"/>
                    </a:lnTo>
                    <a:lnTo>
                      <a:pt x="8" y="1202"/>
                    </a:lnTo>
                    <a:lnTo>
                      <a:pt x="49" y="1202"/>
                    </a:lnTo>
                    <a:lnTo>
                      <a:pt x="49" y="1219"/>
                    </a:lnTo>
                    <a:lnTo>
                      <a:pt x="0" y="1219"/>
                    </a:lnTo>
                    <a:lnTo>
                      <a:pt x="0" y="1185"/>
                    </a:lnTo>
                    <a:lnTo>
                      <a:pt x="16" y="1185"/>
                    </a:lnTo>
                    <a:close/>
                    <a:moveTo>
                      <a:pt x="100" y="1202"/>
                    </a:moveTo>
                    <a:lnTo>
                      <a:pt x="166" y="1202"/>
                    </a:lnTo>
                    <a:lnTo>
                      <a:pt x="166" y="1219"/>
                    </a:lnTo>
                    <a:lnTo>
                      <a:pt x="100" y="1219"/>
                    </a:lnTo>
                    <a:lnTo>
                      <a:pt x="100" y="1202"/>
                    </a:lnTo>
                    <a:close/>
                    <a:moveTo>
                      <a:pt x="217" y="1202"/>
                    </a:moveTo>
                    <a:lnTo>
                      <a:pt x="283" y="1202"/>
                    </a:lnTo>
                    <a:lnTo>
                      <a:pt x="283" y="1219"/>
                    </a:lnTo>
                    <a:lnTo>
                      <a:pt x="217" y="1219"/>
                    </a:lnTo>
                    <a:lnTo>
                      <a:pt x="217" y="1202"/>
                    </a:lnTo>
                    <a:close/>
                    <a:moveTo>
                      <a:pt x="334" y="1202"/>
                    </a:moveTo>
                    <a:lnTo>
                      <a:pt x="400" y="1202"/>
                    </a:lnTo>
                    <a:lnTo>
                      <a:pt x="400" y="1219"/>
                    </a:lnTo>
                    <a:lnTo>
                      <a:pt x="334" y="1219"/>
                    </a:lnTo>
                    <a:lnTo>
                      <a:pt x="334" y="1202"/>
                    </a:lnTo>
                    <a:close/>
                    <a:moveTo>
                      <a:pt x="451" y="1202"/>
                    </a:moveTo>
                    <a:lnTo>
                      <a:pt x="517" y="1202"/>
                    </a:lnTo>
                    <a:lnTo>
                      <a:pt x="517" y="1219"/>
                    </a:lnTo>
                    <a:lnTo>
                      <a:pt x="451" y="1219"/>
                    </a:lnTo>
                    <a:lnTo>
                      <a:pt x="451" y="1202"/>
                    </a:lnTo>
                    <a:close/>
                    <a:moveTo>
                      <a:pt x="568" y="1202"/>
                    </a:moveTo>
                    <a:lnTo>
                      <a:pt x="634" y="1202"/>
                    </a:lnTo>
                    <a:lnTo>
                      <a:pt x="634" y="1219"/>
                    </a:lnTo>
                    <a:lnTo>
                      <a:pt x="568" y="1219"/>
                    </a:lnTo>
                    <a:lnTo>
                      <a:pt x="568" y="1202"/>
                    </a:lnTo>
                    <a:close/>
                    <a:moveTo>
                      <a:pt x="685" y="1202"/>
                    </a:moveTo>
                    <a:lnTo>
                      <a:pt x="751" y="1202"/>
                    </a:lnTo>
                    <a:lnTo>
                      <a:pt x="751" y="1219"/>
                    </a:lnTo>
                    <a:lnTo>
                      <a:pt x="685" y="1219"/>
                    </a:lnTo>
                    <a:lnTo>
                      <a:pt x="685" y="1202"/>
                    </a:lnTo>
                    <a:close/>
                    <a:moveTo>
                      <a:pt x="801" y="1202"/>
                    </a:moveTo>
                    <a:lnTo>
                      <a:pt x="868" y="1202"/>
                    </a:lnTo>
                    <a:lnTo>
                      <a:pt x="868" y="1219"/>
                    </a:lnTo>
                    <a:lnTo>
                      <a:pt x="801" y="1219"/>
                    </a:lnTo>
                    <a:lnTo>
                      <a:pt x="801" y="1202"/>
                    </a:lnTo>
                    <a:close/>
                    <a:moveTo>
                      <a:pt x="918" y="1202"/>
                    </a:moveTo>
                    <a:lnTo>
                      <a:pt x="985" y="1202"/>
                    </a:lnTo>
                    <a:lnTo>
                      <a:pt x="985" y="1219"/>
                    </a:lnTo>
                    <a:lnTo>
                      <a:pt x="918" y="1219"/>
                    </a:lnTo>
                    <a:lnTo>
                      <a:pt x="918" y="1202"/>
                    </a:lnTo>
                    <a:close/>
                    <a:moveTo>
                      <a:pt x="1035" y="1202"/>
                    </a:moveTo>
                    <a:lnTo>
                      <a:pt x="1102" y="1202"/>
                    </a:lnTo>
                    <a:lnTo>
                      <a:pt x="1102" y="1219"/>
                    </a:lnTo>
                    <a:lnTo>
                      <a:pt x="1035" y="1219"/>
                    </a:lnTo>
                    <a:lnTo>
                      <a:pt x="1035" y="1202"/>
                    </a:lnTo>
                    <a:close/>
                    <a:moveTo>
                      <a:pt x="1152" y="1202"/>
                    </a:moveTo>
                    <a:lnTo>
                      <a:pt x="1219" y="1202"/>
                    </a:lnTo>
                    <a:lnTo>
                      <a:pt x="1219" y="1219"/>
                    </a:lnTo>
                    <a:lnTo>
                      <a:pt x="1152" y="1219"/>
                    </a:lnTo>
                    <a:lnTo>
                      <a:pt x="1152" y="1202"/>
                    </a:lnTo>
                    <a:close/>
                    <a:moveTo>
                      <a:pt x="1269" y="1202"/>
                    </a:moveTo>
                    <a:lnTo>
                      <a:pt x="1336" y="1202"/>
                    </a:lnTo>
                    <a:lnTo>
                      <a:pt x="1336" y="1219"/>
                    </a:lnTo>
                    <a:lnTo>
                      <a:pt x="1269" y="1219"/>
                    </a:lnTo>
                    <a:lnTo>
                      <a:pt x="1269" y="1202"/>
                    </a:lnTo>
                    <a:close/>
                    <a:moveTo>
                      <a:pt x="1386" y="1202"/>
                    </a:moveTo>
                    <a:lnTo>
                      <a:pt x="1453" y="1202"/>
                    </a:lnTo>
                    <a:lnTo>
                      <a:pt x="1453" y="1219"/>
                    </a:lnTo>
                    <a:lnTo>
                      <a:pt x="1386" y="1219"/>
                    </a:lnTo>
                    <a:lnTo>
                      <a:pt x="1386" y="1202"/>
                    </a:lnTo>
                    <a:close/>
                    <a:moveTo>
                      <a:pt x="1503" y="1202"/>
                    </a:moveTo>
                    <a:lnTo>
                      <a:pt x="1570" y="1202"/>
                    </a:lnTo>
                    <a:lnTo>
                      <a:pt x="1570" y="1219"/>
                    </a:lnTo>
                    <a:lnTo>
                      <a:pt x="1503" y="1219"/>
                    </a:lnTo>
                    <a:lnTo>
                      <a:pt x="1503" y="1202"/>
                    </a:lnTo>
                    <a:close/>
                    <a:moveTo>
                      <a:pt x="1620" y="1202"/>
                    </a:moveTo>
                    <a:lnTo>
                      <a:pt x="1637" y="1202"/>
                    </a:lnTo>
                    <a:lnTo>
                      <a:pt x="1628" y="1210"/>
                    </a:lnTo>
                    <a:lnTo>
                      <a:pt x="1628" y="1160"/>
                    </a:lnTo>
                    <a:lnTo>
                      <a:pt x="1645" y="1160"/>
                    </a:lnTo>
                    <a:lnTo>
                      <a:pt x="1645" y="1219"/>
                    </a:lnTo>
                    <a:lnTo>
                      <a:pt x="1620" y="1219"/>
                    </a:lnTo>
                    <a:lnTo>
                      <a:pt x="1620" y="1202"/>
                    </a:lnTo>
                    <a:close/>
                    <a:moveTo>
                      <a:pt x="1628" y="1110"/>
                    </a:moveTo>
                    <a:lnTo>
                      <a:pt x="1628" y="1043"/>
                    </a:lnTo>
                    <a:lnTo>
                      <a:pt x="1645" y="1043"/>
                    </a:lnTo>
                    <a:lnTo>
                      <a:pt x="1645" y="1110"/>
                    </a:lnTo>
                    <a:lnTo>
                      <a:pt x="1628" y="1110"/>
                    </a:lnTo>
                    <a:close/>
                    <a:moveTo>
                      <a:pt x="1628" y="993"/>
                    </a:moveTo>
                    <a:lnTo>
                      <a:pt x="1628" y="927"/>
                    </a:lnTo>
                    <a:lnTo>
                      <a:pt x="1645" y="927"/>
                    </a:lnTo>
                    <a:lnTo>
                      <a:pt x="1645" y="993"/>
                    </a:lnTo>
                    <a:lnTo>
                      <a:pt x="1628" y="993"/>
                    </a:lnTo>
                    <a:close/>
                    <a:moveTo>
                      <a:pt x="1628" y="876"/>
                    </a:moveTo>
                    <a:lnTo>
                      <a:pt x="1628" y="810"/>
                    </a:lnTo>
                    <a:lnTo>
                      <a:pt x="1645" y="810"/>
                    </a:lnTo>
                    <a:lnTo>
                      <a:pt x="1645" y="876"/>
                    </a:lnTo>
                    <a:lnTo>
                      <a:pt x="1628" y="876"/>
                    </a:lnTo>
                    <a:close/>
                    <a:moveTo>
                      <a:pt x="1628" y="760"/>
                    </a:moveTo>
                    <a:lnTo>
                      <a:pt x="1628" y="693"/>
                    </a:lnTo>
                    <a:lnTo>
                      <a:pt x="1645" y="693"/>
                    </a:lnTo>
                    <a:lnTo>
                      <a:pt x="1645" y="760"/>
                    </a:lnTo>
                    <a:lnTo>
                      <a:pt x="1628" y="760"/>
                    </a:lnTo>
                    <a:close/>
                    <a:moveTo>
                      <a:pt x="1628" y="643"/>
                    </a:moveTo>
                    <a:lnTo>
                      <a:pt x="1628" y="576"/>
                    </a:lnTo>
                    <a:lnTo>
                      <a:pt x="1645" y="576"/>
                    </a:lnTo>
                    <a:lnTo>
                      <a:pt x="1645" y="643"/>
                    </a:lnTo>
                    <a:lnTo>
                      <a:pt x="1628" y="643"/>
                    </a:lnTo>
                    <a:close/>
                    <a:moveTo>
                      <a:pt x="1628" y="526"/>
                    </a:moveTo>
                    <a:lnTo>
                      <a:pt x="1628" y="459"/>
                    </a:lnTo>
                    <a:lnTo>
                      <a:pt x="1645" y="459"/>
                    </a:lnTo>
                    <a:lnTo>
                      <a:pt x="1645" y="526"/>
                    </a:lnTo>
                    <a:lnTo>
                      <a:pt x="1628" y="526"/>
                    </a:lnTo>
                    <a:close/>
                    <a:moveTo>
                      <a:pt x="1628" y="409"/>
                    </a:moveTo>
                    <a:lnTo>
                      <a:pt x="1628" y="343"/>
                    </a:lnTo>
                    <a:lnTo>
                      <a:pt x="1645" y="343"/>
                    </a:lnTo>
                    <a:lnTo>
                      <a:pt x="1645" y="409"/>
                    </a:lnTo>
                    <a:lnTo>
                      <a:pt x="1628" y="409"/>
                    </a:lnTo>
                    <a:close/>
                    <a:moveTo>
                      <a:pt x="1628" y="293"/>
                    </a:moveTo>
                    <a:lnTo>
                      <a:pt x="1628" y="226"/>
                    </a:lnTo>
                    <a:lnTo>
                      <a:pt x="1645" y="226"/>
                    </a:lnTo>
                    <a:lnTo>
                      <a:pt x="1645" y="293"/>
                    </a:lnTo>
                    <a:lnTo>
                      <a:pt x="1628" y="293"/>
                    </a:lnTo>
                    <a:close/>
                    <a:moveTo>
                      <a:pt x="1628" y="176"/>
                    </a:moveTo>
                    <a:lnTo>
                      <a:pt x="1628" y="109"/>
                    </a:lnTo>
                    <a:lnTo>
                      <a:pt x="1645" y="109"/>
                    </a:lnTo>
                    <a:lnTo>
                      <a:pt x="1645" y="176"/>
                    </a:lnTo>
                    <a:lnTo>
                      <a:pt x="1628" y="176"/>
                    </a:lnTo>
                    <a:close/>
                    <a:moveTo>
                      <a:pt x="1628" y="59"/>
                    </a:moveTo>
                    <a:lnTo>
                      <a:pt x="1628" y="9"/>
                    </a:lnTo>
                    <a:lnTo>
                      <a:pt x="1645" y="9"/>
                    </a:lnTo>
                    <a:lnTo>
                      <a:pt x="1645" y="59"/>
                    </a:lnTo>
                    <a:lnTo>
                      <a:pt x="1628" y="59"/>
                    </a:lnTo>
                    <a:close/>
                  </a:path>
                </a:pathLst>
              </a:custGeom>
              <a:solidFill>
                <a:srgbClr val="993300"/>
              </a:solidFill>
              <a:ln w="1" cap="flat">
                <a:solidFill>
                  <a:srgbClr val="993300"/>
                </a:solidFill>
                <a:prstDash val="solid"/>
                <a:bevel/>
                <a:headEnd/>
                <a:tailEnd/>
              </a:ln>
            </p:spPr>
            <p:txBody>
              <a:bodyPr/>
              <a:lstStyle/>
              <a:p>
                <a:endParaRPr lang="zh-CN" altLang="en-US"/>
              </a:p>
            </p:txBody>
          </p:sp>
        </p:grpSp>
        <p:grpSp>
          <p:nvGrpSpPr>
            <p:cNvPr id="16436" name="组合 6"/>
            <p:cNvGrpSpPr>
              <a:grpSpLocks/>
            </p:cNvGrpSpPr>
            <p:nvPr/>
          </p:nvGrpSpPr>
          <p:grpSpPr bwMode="auto">
            <a:xfrm>
              <a:off x="4398" y="1424"/>
              <a:ext cx="1339" cy="1445"/>
              <a:chOff x="0" y="7030"/>
              <a:chExt cx="1377950" cy="1486535"/>
            </a:xfrm>
          </p:grpSpPr>
          <p:pic>
            <p:nvPicPr>
              <p:cNvPr id="16443" name="图片 13"/>
              <p:cNvPicPr>
                <a:picLocks noChangeAspect="1"/>
              </p:cNvPicPr>
              <p:nvPr/>
            </p:nvPicPr>
            <p:blipFill>
              <a:blip r:embed="rId6">
                <a:lum bright="-10000" contrast="22000"/>
                <a:extLst>
                  <a:ext uri="{28A0092B-C50C-407E-A947-70E740481C1C}">
                    <a14:useLocalDpi xmlns:a14="http://schemas.microsoft.com/office/drawing/2010/main" val="0"/>
                  </a:ext>
                </a:extLst>
              </a:blip>
              <a:srcRect t="28659" b="-145"/>
              <a:stretch>
                <a:fillRect/>
              </a:stretch>
            </p:blipFill>
            <p:spPr bwMode="auto">
              <a:xfrm>
                <a:off x="16042" y="24904"/>
                <a:ext cx="1342190" cy="144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4" name="Freeform 261"/>
              <p:cNvSpPr>
                <a:spLocks noEditPoints="1"/>
              </p:cNvSpPr>
              <p:nvPr/>
            </p:nvSpPr>
            <p:spPr bwMode="auto">
              <a:xfrm>
                <a:off x="0" y="7030"/>
                <a:ext cx="1377950" cy="1486535"/>
              </a:xfrm>
              <a:custGeom>
                <a:avLst/>
                <a:gdLst>
                  <a:gd name="T0" fmla="*/ 2147483646 w 1645"/>
                  <a:gd name="T1" fmla="*/ 0 h 1219"/>
                  <a:gd name="T2" fmla="*/ 2147483646 w 1645"/>
                  <a:gd name="T3" fmla="*/ 0 h 1219"/>
                  <a:gd name="T4" fmla="*/ 2147483646 w 1645"/>
                  <a:gd name="T5" fmla="*/ 2147483646 h 1219"/>
                  <a:gd name="T6" fmla="*/ 2147483646 w 1645"/>
                  <a:gd name="T7" fmla="*/ 2147483646 h 1219"/>
                  <a:gd name="T8" fmla="*/ 2147483646 w 1645"/>
                  <a:gd name="T9" fmla="*/ 2147483646 h 1219"/>
                  <a:gd name="T10" fmla="*/ 2147483646 w 1645"/>
                  <a:gd name="T11" fmla="*/ 0 h 1219"/>
                  <a:gd name="T12" fmla="*/ 2147483646 w 1645"/>
                  <a:gd name="T13" fmla="*/ 0 h 1219"/>
                  <a:gd name="T14" fmla="*/ 2147483646 w 1645"/>
                  <a:gd name="T15" fmla="*/ 2147483646 h 1219"/>
                  <a:gd name="T16" fmla="*/ 2147483646 w 1645"/>
                  <a:gd name="T17" fmla="*/ 2147483646 h 1219"/>
                  <a:gd name="T18" fmla="*/ 2147483646 w 1645"/>
                  <a:gd name="T19" fmla="*/ 2147483646 h 1219"/>
                  <a:gd name="T20" fmla="*/ 2147483646 w 1645"/>
                  <a:gd name="T21" fmla="*/ 0 h 1219"/>
                  <a:gd name="T22" fmla="*/ 2147483646 w 1645"/>
                  <a:gd name="T23" fmla="*/ 0 h 1219"/>
                  <a:gd name="T24" fmla="*/ 2147483646 w 1645"/>
                  <a:gd name="T25" fmla="*/ 2147483646 h 1219"/>
                  <a:gd name="T26" fmla="*/ 2147483646 w 1645"/>
                  <a:gd name="T27" fmla="*/ 2147483646 h 1219"/>
                  <a:gd name="T28" fmla="*/ 2147483646 w 1645"/>
                  <a:gd name="T29" fmla="*/ 2147483646 h 1219"/>
                  <a:gd name="T30" fmla="*/ 2147483646 w 1645"/>
                  <a:gd name="T31" fmla="*/ 0 h 1219"/>
                  <a:gd name="T32" fmla="*/ 2147483646 w 1645"/>
                  <a:gd name="T33" fmla="*/ 0 h 1219"/>
                  <a:gd name="T34" fmla="*/ 2147483646 w 1645"/>
                  <a:gd name="T35" fmla="*/ 2147483646 h 1219"/>
                  <a:gd name="T36" fmla="*/ 2147483646 w 1645"/>
                  <a:gd name="T37" fmla="*/ 2147483646 h 1219"/>
                  <a:gd name="T38" fmla="*/ 2147483646 w 1645"/>
                  <a:gd name="T39" fmla="*/ 2147483646 h 1219"/>
                  <a:gd name="T40" fmla="*/ 0 w 1645"/>
                  <a:gd name="T41" fmla="*/ 2147483646 h 1219"/>
                  <a:gd name="T42" fmla="*/ 0 w 1645"/>
                  <a:gd name="T43" fmla="*/ 2147483646 h 1219"/>
                  <a:gd name="T44" fmla="*/ 2147483646 w 1645"/>
                  <a:gd name="T45" fmla="*/ 2147483646 h 1219"/>
                  <a:gd name="T46" fmla="*/ 2147483646 w 1645"/>
                  <a:gd name="T47" fmla="*/ 2147483646 h 1219"/>
                  <a:gd name="T48" fmla="*/ 2147483646 w 1645"/>
                  <a:gd name="T49" fmla="*/ 2147483646 h 1219"/>
                  <a:gd name="T50" fmla="*/ 0 w 1645"/>
                  <a:gd name="T51" fmla="*/ 2147483646 h 1219"/>
                  <a:gd name="T52" fmla="*/ 0 w 1645"/>
                  <a:gd name="T53" fmla="*/ 2147483646 h 1219"/>
                  <a:gd name="T54" fmla="*/ 2147483646 w 1645"/>
                  <a:gd name="T55" fmla="*/ 2147483646 h 1219"/>
                  <a:gd name="T56" fmla="*/ 2147483646 w 1645"/>
                  <a:gd name="T57" fmla="*/ 2147483646 h 1219"/>
                  <a:gd name="T58" fmla="*/ 2147483646 w 1645"/>
                  <a:gd name="T59" fmla="*/ 2147483646 h 1219"/>
                  <a:gd name="T60" fmla="*/ 2147483646 w 1645"/>
                  <a:gd name="T61" fmla="*/ 2147483646 h 1219"/>
                  <a:gd name="T62" fmla="*/ 2147483646 w 1645"/>
                  <a:gd name="T63" fmla="*/ 2147483646 h 1219"/>
                  <a:gd name="T64" fmla="*/ 2147483646 w 1645"/>
                  <a:gd name="T65" fmla="*/ 2147483646 h 1219"/>
                  <a:gd name="T66" fmla="*/ 2147483646 w 1645"/>
                  <a:gd name="T67" fmla="*/ 2147483646 h 1219"/>
                  <a:gd name="T68" fmla="*/ 2147483646 w 1645"/>
                  <a:gd name="T69" fmla="*/ 2147483646 h 1219"/>
                  <a:gd name="T70" fmla="*/ 2147483646 w 1645"/>
                  <a:gd name="T71" fmla="*/ 2147483646 h 1219"/>
                  <a:gd name="T72" fmla="*/ 2147483646 w 1645"/>
                  <a:gd name="T73" fmla="*/ 2147483646 h 1219"/>
                  <a:gd name="T74" fmla="*/ 2147483646 w 1645"/>
                  <a:gd name="T75" fmla="*/ 2147483646 h 1219"/>
                  <a:gd name="T76" fmla="*/ 2147483646 w 1645"/>
                  <a:gd name="T77" fmla="*/ 2147483646 h 1219"/>
                  <a:gd name="T78" fmla="*/ 2147483646 w 1645"/>
                  <a:gd name="T79" fmla="*/ 2147483646 h 1219"/>
                  <a:gd name="T80" fmla="*/ 2147483646 w 1645"/>
                  <a:gd name="T81" fmla="*/ 2147483646 h 1219"/>
                  <a:gd name="T82" fmla="*/ 2147483646 w 1645"/>
                  <a:gd name="T83" fmla="*/ 2147483646 h 1219"/>
                  <a:gd name="T84" fmla="*/ 2147483646 w 1645"/>
                  <a:gd name="T85" fmla="*/ 2147483646 h 1219"/>
                  <a:gd name="T86" fmla="*/ 2147483646 w 1645"/>
                  <a:gd name="T87" fmla="*/ 2147483646 h 1219"/>
                  <a:gd name="T88" fmla="*/ 2147483646 w 1645"/>
                  <a:gd name="T89" fmla="*/ 2147483646 h 1219"/>
                  <a:gd name="T90" fmla="*/ 2147483646 w 1645"/>
                  <a:gd name="T91" fmla="*/ 2147483646 h 1219"/>
                  <a:gd name="T92" fmla="*/ 2147483646 w 1645"/>
                  <a:gd name="T93" fmla="*/ 2147483646 h 1219"/>
                  <a:gd name="T94" fmla="*/ 2147483646 w 1645"/>
                  <a:gd name="T95" fmla="*/ 2147483646 h 1219"/>
                  <a:gd name="T96" fmla="*/ 2147483646 w 1645"/>
                  <a:gd name="T97" fmla="*/ 2147483646 h 1219"/>
                  <a:gd name="T98" fmla="*/ 2147483646 w 1645"/>
                  <a:gd name="T99" fmla="*/ 2147483646 h 1219"/>
                  <a:gd name="T100" fmla="*/ 2147483646 w 1645"/>
                  <a:gd name="T101" fmla="*/ 2147483646 h 1219"/>
                  <a:gd name="T102" fmla="*/ 2147483646 w 1645"/>
                  <a:gd name="T103" fmla="*/ 2147483646 h 1219"/>
                  <a:gd name="T104" fmla="*/ 2147483646 w 1645"/>
                  <a:gd name="T105" fmla="*/ 2147483646 h 1219"/>
                  <a:gd name="T106" fmla="*/ 2147483646 w 1645"/>
                  <a:gd name="T107" fmla="*/ 2147483646 h 1219"/>
                  <a:gd name="T108" fmla="*/ 2147483646 w 1645"/>
                  <a:gd name="T109" fmla="*/ 2147483646 h 1219"/>
                  <a:gd name="T110" fmla="*/ 2147483646 w 1645"/>
                  <a:gd name="T111" fmla="*/ 2147483646 h 1219"/>
                  <a:gd name="T112" fmla="*/ 2147483646 w 1645"/>
                  <a:gd name="T113" fmla="*/ 2147483646 h 1219"/>
                  <a:gd name="T114" fmla="*/ 2147483646 w 1645"/>
                  <a:gd name="T115" fmla="*/ 2147483646 h 1219"/>
                  <a:gd name="T116" fmla="*/ 2147483646 w 1645"/>
                  <a:gd name="T117" fmla="*/ 2147483646 h 1219"/>
                  <a:gd name="T118" fmla="*/ 2147483646 w 1645"/>
                  <a:gd name="T119" fmla="*/ 2147483646 h 1219"/>
                  <a:gd name="T120" fmla="*/ 2147483646 w 1645"/>
                  <a:gd name="T121" fmla="*/ 2147483646 h 1219"/>
                  <a:gd name="T122" fmla="*/ 2147483646 w 1645"/>
                  <a:gd name="T123" fmla="*/ 2147483646 h 12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45" h="1219">
                    <a:moveTo>
                      <a:pt x="1637" y="17"/>
                    </a:moveTo>
                    <a:lnTo>
                      <a:pt x="1570" y="17"/>
                    </a:lnTo>
                    <a:lnTo>
                      <a:pt x="1570" y="0"/>
                    </a:lnTo>
                    <a:lnTo>
                      <a:pt x="1637" y="0"/>
                    </a:lnTo>
                    <a:lnTo>
                      <a:pt x="1637" y="17"/>
                    </a:lnTo>
                    <a:close/>
                    <a:moveTo>
                      <a:pt x="1520" y="17"/>
                    </a:moveTo>
                    <a:lnTo>
                      <a:pt x="1453" y="17"/>
                    </a:lnTo>
                    <a:lnTo>
                      <a:pt x="1453" y="0"/>
                    </a:lnTo>
                    <a:lnTo>
                      <a:pt x="1520" y="0"/>
                    </a:lnTo>
                    <a:lnTo>
                      <a:pt x="1520" y="17"/>
                    </a:lnTo>
                    <a:close/>
                    <a:moveTo>
                      <a:pt x="1403" y="17"/>
                    </a:moveTo>
                    <a:lnTo>
                      <a:pt x="1336" y="17"/>
                    </a:lnTo>
                    <a:lnTo>
                      <a:pt x="1336" y="0"/>
                    </a:lnTo>
                    <a:lnTo>
                      <a:pt x="1403" y="0"/>
                    </a:lnTo>
                    <a:lnTo>
                      <a:pt x="1403" y="17"/>
                    </a:lnTo>
                    <a:close/>
                    <a:moveTo>
                      <a:pt x="1286" y="17"/>
                    </a:moveTo>
                    <a:lnTo>
                      <a:pt x="1219" y="17"/>
                    </a:lnTo>
                    <a:lnTo>
                      <a:pt x="1219" y="0"/>
                    </a:lnTo>
                    <a:lnTo>
                      <a:pt x="1286" y="0"/>
                    </a:lnTo>
                    <a:lnTo>
                      <a:pt x="1286" y="17"/>
                    </a:lnTo>
                    <a:close/>
                    <a:moveTo>
                      <a:pt x="1169" y="17"/>
                    </a:moveTo>
                    <a:lnTo>
                      <a:pt x="1102" y="17"/>
                    </a:lnTo>
                    <a:lnTo>
                      <a:pt x="1102" y="0"/>
                    </a:lnTo>
                    <a:lnTo>
                      <a:pt x="1169" y="0"/>
                    </a:lnTo>
                    <a:lnTo>
                      <a:pt x="1169" y="17"/>
                    </a:lnTo>
                    <a:close/>
                    <a:moveTo>
                      <a:pt x="1052" y="17"/>
                    </a:moveTo>
                    <a:lnTo>
                      <a:pt x="985" y="17"/>
                    </a:lnTo>
                    <a:lnTo>
                      <a:pt x="985" y="0"/>
                    </a:lnTo>
                    <a:lnTo>
                      <a:pt x="1052" y="0"/>
                    </a:lnTo>
                    <a:lnTo>
                      <a:pt x="1052" y="17"/>
                    </a:lnTo>
                    <a:close/>
                    <a:moveTo>
                      <a:pt x="935" y="17"/>
                    </a:moveTo>
                    <a:lnTo>
                      <a:pt x="868" y="17"/>
                    </a:lnTo>
                    <a:lnTo>
                      <a:pt x="868" y="0"/>
                    </a:lnTo>
                    <a:lnTo>
                      <a:pt x="935" y="0"/>
                    </a:lnTo>
                    <a:lnTo>
                      <a:pt x="935" y="17"/>
                    </a:lnTo>
                    <a:close/>
                    <a:moveTo>
                      <a:pt x="818" y="17"/>
                    </a:moveTo>
                    <a:lnTo>
                      <a:pt x="751" y="17"/>
                    </a:lnTo>
                    <a:lnTo>
                      <a:pt x="751" y="0"/>
                    </a:lnTo>
                    <a:lnTo>
                      <a:pt x="818" y="0"/>
                    </a:lnTo>
                    <a:lnTo>
                      <a:pt x="818" y="17"/>
                    </a:lnTo>
                    <a:close/>
                    <a:moveTo>
                      <a:pt x="701" y="17"/>
                    </a:moveTo>
                    <a:lnTo>
                      <a:pt x="634" y="17"/>
                    </a:lnTo>
                    <a:lnTo>
                      <a:pt x="634" y="0"/>
                    </a:lnTo>
                    <a:lnTo>
                      <a:pt x="701" y="0"/>
                    </a:lnTo>
                    <a:lnTo>
                      <a:pt x="701" y="17"/>
                    </a:lnTo>
                    <a:close/>
                    <a:moveTo>
                      <a:pt x="584" y="17"/>
                    </a:moveTo>
                    <a:lnTo>
                      <a:pt x="517" y="17"/>
                    </a:lnTo>
                    <a:lnTo>
                      <a:pt x="517" y="0"/>
                    </a:lnTo>
                    <a:lnTo>
                      <a:pt x="584" y="0"/>
                    </a:lnTo>
                    <a:lnTo>
                      <a:pt x="584" y="17"/>
                    </a:lnTo>
                    <a:close/>
                    <a:moveTo>
                      <a:pt x="467" y="17"/>
                    </a:moveTo>
                    <a:lnTo>
                      <a:pt x="400" y="17"/>
                    </a:lnTo>
                    <a:lnTo>
                      <a:pt x="400" y="0"/>
                    </a:lnTo>
                    <a:lnTo>
                      <a:pt x="467" y="0"/>
                    </a:lnTo>
                    <a:lnTo>
                      <a:pt x="467" y="17"/>
                    </a:lnTo>
                    <a:close/>
                    <a:moveTo>
                      <a:pt x="350" y="17"/>
                    </a:moveTo>
                    <a:lnTo>
                      <a:pt x="283" y="17"/>
                    </a:lnTo>
                    <a:lnTo>
                      <a:pt x="283" y="0"/>
                    </a:lnTo>
                    <a:lnTo>
                      <a:pt x="350" y="0"/>
                    </a:lnTo>
                    <a:lnTo>
                      <a:pt x="350" y="17"/>
                    </a:lnTo>
                    <a:close/>
                    <a:moveTo>
                      <a:pt x="233" y="17"/>
                    </a:moveTo>
                    <a:lnTo>
                      <a:pt x="166" y="17"/>
                    </a:lnTo>
                    <a:lnTo>
                      <a:pt x="166" y="0"/>
                    </a:lnTo>
                    <a:lnTo>
                      <a:pt x="233" y="0"/>
                    </a:lnTo>
                    <a:lnTo>
                      <a:pt x="233" y="17"/>
                    </a:lnTo>
                    <a:close/>
                    <a:moveTo>
                      <a:pt x="116" y="17"/>
                    </a:moveTo>
                    <a:lnTo>
                      <a:pt x="49" y="17"/>
                    </a:lnTo>
                    <a:lnTo>
                      <a:pt x="49" y="0"/>
                    </a:lnTo>
                    <a:lnTo>
                      <a:pt x="116" y="0"/>
                    </a:lnTo>
                    <a:lnTo>
                      <a:pt x="116" y="17"/>
                    </a:lnTo>
                    <a:close/>
                    <a:moveTo>
                      <a:pt x="16" y="18"/>
                    </a:moveTo>
                    <a:lnTo>
                      <a:pt x="16" y="84"/>
                    </a:lnTo>
                    <a:lnTo>
                      <a:pt x="0" y="84"/>
                    </a:lnTo>
                    <a:lnTo>
                      <a:pt x="0" y="18"/>
                    </a:lnTo>
                    <a:lnTo>
                      <a:pt x="16" y="18"/>
                    </a:lnTo>
                    <a:close/>
                    <a:moveTo>
                      <a:pt x="16" y="134"/>
                    </a:moveTo>
                    <a:lnTo>
                      <a:pt x="16" y="201"/>
                    </a:lnTo>
                    <a:lnTo>
                      <a:pt x="0" y="201"/>
                    </a:lnTo>
                    <a:lnTo>
                      <a:pt x="0" y="134"/>
                    </a:lnTo>
                    <a:lnTo>
                      <a:pt x="16" y="134"/>
                    </a:lnTo>
                    <a:close/>
                    <a:moveTo>
                      <a:pt x="16" y="251"/>
                    </a:moveTo>
                    <a:lnTo>
                      <a:pt x="16" y="318"/>
                    </a:lnTo>
                    <a:lnTo>
                      <a:pt x="0" y="318"/>
                    </a:lnTo>
                    <a:lnTo>
                      <a:pt x="0" y="251"/>
                    </a:lnTo>
                    <a:lnTo>
                      <a:pt x="16" y="251"/>
                    </a:lnTo>
                    <a:close/>
                    <a:moveTo>
                      <a:pt x="16" y="368"/>
                    </a:moveTo>
                    <a:lnTo>
                      <a:pt x="16" y="435"/>
                    </a:lnTo>
                    <a:lnTo>
                      <a:pt x="0" y="435"/>
                    </a:lnTo>
                    <a:lnTo>
                      <a:pt x="0" y="368"/>
                    </a:lnTo>
                    <a:lnTo>
                      <a:pt x="16" y="368"/>
                    </a:lnTo>
                    <a:close/>
                    <a:moveTo>
                      <a:pt x="16" y="485"/>
                    </a:moveTo>
                    <a:lnTo>
                      <a:pt x="16" y="551"/>
                    </a:lnTo>
                    <a:lnTo>
                      <a:pt x="0" y="551"/>
                    </a:lnTo>
                    <a:lnTo>
                      <a:pt x="0" y="485"/>
                    </a:lnTo>
                    <a:lnTo>
                      <a:pt x="16" y="485"/>
                    </a:lnTo>
                    <a:close/>
                    <a:moveTo>
                      <a:pt x="16" y="601"/>
                    </a:moveTo>
                    <a:lnTo>
                      <a:pt x="16" y="668"/>
                    </a:lnTo>
                    <a:lnTo>
                      <a:pt x="0" y="668"/>
                    </a:lnTo>
                    <a:lnTo>
                      <a:pt x="0" y="601"/>
                    </a:lnTo>
                    <a:lnTo>
                      <a:pt x="16" y="601"/>
                    </a:lnTo>
                    <a:close/>
                    <a:moveTo>
                      <a:pt x="16" y="718"/>
                    </a:moveTo>
                    <a:lnTo>
                      <a:pt x="16" y="785"/>
                    </a:lnTo>
                    <a:lnTo>
                      <a:pt x="0" y="785"/>
                    </a:lnTo>
                    <a:lnTo>
                      <a:pt x="0" y="718"/>
                    </a:lnTo>
                    <a:lnTo>
                      <a:pt x="16" y="718"/>
                    </a:lnTo>
                    <a:close/>
                    <a:moveTo>
                      <a:pt x="16" y="835"/>
                    </a:moveTo>
                    <a:lnTo>
                      <a:pt x="16" y="902"/>
                    </a:lnTo>
                    <a:lnTo>
                      <a:pt x="0" y="902"/>
                    </a:lnTo>
                    <a:lnTo>
                      <a:pt x="0" y="835"/>
                    </a:lnTo>
                    <a:lnTo>
                      <a:pt x="16" y="835"/>
                    </a:lnTo>
                    <a:close/>
                    <a:moveTo>
                      <a:pt x="16" y="952"/>
                    </a:moveTo>
                    <a:lnTo>
                      <a:pt x="16" y="1018"/>
                    </a:lnTo>
                    <a:lnTo>
                      <a:pt x="0" y="1018"/>
                    </a:lnTo>
                    <a:lnTo>
                      <a:pt x="0" y="952"/>
                    </a:lnTo>
                    <a:lnTo>
                      <a:pt x="16" y="952"/>
                    </a:lnTo>
                    <a:close/>
                    <a:moveTo>
                      <a:pt x="16" y="1068"/>
                    </a:moveTo>
                    <a:lnTo>
                      <a:pt x="16" y="1135"/>
                    </a:lnTo>
                    <a:lnTo>
                      <a:pt x="0" y="1135"/>
                    </a:lnTo>
                    <a:lnTo>
                      <a:pt x="0" y="1068"/>
                    </a:lnTo>
                    <a:lnTo>
                      <a:pt x="16" y="1068"/>
                    </a:lnTo>
                    <a:close/>
                    <a:moveTo>
                      <a:pt x="16" y="1185"/>
                    </a:moveTo>
                    <a:lnTo>
                      <a:pt x="16" y="1210"/>
                    </a:lnTo>
                    <a:lnTo>
                      <a:pt x="8" y="1202"/>
                    </a:lnTo>
                    <a:lnTo>
                      <a:pt x="49" y="1202"/>
                    </a:lnTo>
                    <a:lnTo>
                      <a:pt x="49" y="1219"/>
                    </a:lnTo>
                    <a:lnTo>
                      <a:pt x="0" y="1219"/>
                    </a:lnTo>
                    <a:lnTo>
                      <a:pt x="0" y="1185"/>
                    </a:lnTo>
                    <a:lnTo>
                      <a:pt x="16" y="1185"/>
                    </a:lnTo>
                    <a:close/>
                    <a:moveTo>
                      <a:pt x="100" y="1202"/>
                    </a:moveTo>
                    <a:lnTo>
                      <a:pt x="166" y="1202"/>
                    </a:lnTo>
                    <a:lnTo>
                      <a:pt x="166" y="1219"/>
                    </a:lnTo>
                    <a:lnTo>
                      <a:pt x="100" y="1219"/>
                    </a:lnTo>
                    <a:lnTo>
                      <a:pt x="100" y="1202"/>
                    </a:lnTo>
                    <a:close/>
                    <a:moveTo>
                      <a:pt x="217" y="1202"/>
                    </a:moveTo>
                    <a:lnTo>
                      <a:pt x="283" y="1202"/>
                    </a:lnTo>
                    <a:lnTo>
                      <a:pt x="283" y="1219"/>
                    </a:lnTo>
                    <a:lnTo>
                      <a:pt x="217" y="1219"/>
                    </a:lnTo>
                    <a:lnTo>
                      <a:pt x="217" y="1202"/>
                    </a:lnTo>
                    <a:close/>
                    <a:moveTo>
                      <a:pt x="334" y="1202"/>
                    </a:moveTo>
                    <a:lnTo>
                      <a:pt x="400" y="1202"/>
                    </a:lnTo>
                    <a:lnTo>
                      <a:pt x="400" y="1219"/>
                    </a:lnTo>
                    <a:lnTo>
                      <a:pt x="334" y="1219"/>
                    </a:lnTo>
                    <a:lnTo>
                      <a:pt x="334" y="1202"/>
                    </a:lnTo>
                    <a:close/>
                    <a:moveTo>
                      <a:pt x="451" y="1202"/>
                    </a:moveTo>
                    <a:lnTo>
                      <a:pt x="517" y="1202"/>
                    </a:lnTo>
                    <a:lnTo>
                      <a:pt x="517" y="1219"/>
                    </a:lnTo>
                    <a:lnTo>
                      <a:pt x="451" y="1219"/>
                    </a:lnTo>
                    <a:lnTo>
                      <a:pt x="451" y="1202"/>
                    </a:lnTo>
                    <a:close/>
                    <a:moveTo>
                      <a:pt x="568" y="1202"/>
                    </a:moveTo>
                    <a:lnTo>
                      <a:pt x="634" y="1202"/>
                    </a:lnTo>
                    <a:lnTo>
                      <a:pt x="634" y="1219"/>
                    </a:lnTo>
                    <a:lnTo>
                      <a:pt x="568" y="1219"/>
                    </a:lnTo>
                    <a:lnTo>
                      <a:pt x="568" y="1202"/>
                    </a:lnTo>
                    <a:close/>
                    <a:moveTo>
                      <a:pt x="685" y="1202"/>
                    </a:moveTo>
                    <a:lnTo>
                      <a:pt x="751" y="1202"/>
                    </a:lnTo>
                    <a:lnTo>
                      <a:pt x="751" y="1219"/>
                    </a:lnTo>
                    <a:lnTo>
                      <a:pt x="685" y="1219"/>
                    </a:lnTo>
                    <a:lnTo>
                      <a:pt x="685" y="1202"/>
                    </a:lnTo>
                    <a:close/>
                    <a:moveTo>
                      <a:pt x="801" y="1202"/>
                    </a:moveTo>
                    <a:lnTo>
                      <a:pt x="868" y="1202"/>
                    </a:lnTo>
                    <a:lnTo>
                      <a:pt x="868" y="1219"/>
                    </a:lnTo>
                    <a:lnTo>
                      <a:pt x="801" y="1219"/>
                    </a:lnTo>
                    <a:lnTo>
                      <a:pt x="801" y="1202"/>
                    </a:lnTo>
                    <a:close/>
                    <a:moveTo>
                      <a:pt x="918" y="1202"/>
                    </a:moveTo>
                    <a:lnTo>
                      <a:pt x="985" y="1202"/>
                    </a:lnTo>
                    <a:lnTo>
                      <a:pt x="985" y="1219"/>
                    </a:lnTo>
                    <a:lnTo>
                      <a:pt x="918" y="1219"/>
                    </a:lnTo>
                    <a:lnTo>
                      <a:pt x="918" y="1202"/>
                    </a:lnTo>
                    <a:close/>
                    <a:moveTo>
                      <a:pt x="1035" y="1202"/>
                    </a:moveTo>
                    <a:lnTo>
                      <a:pt x="1102" y="1202"/>
                    </a:lnTo>
                    <a:lnTo>
                      <a:pt x="1102" y="1219"/>
                    </a:lnTo>
                    <a:lnTo>
                      <a:pt x="1035" y="1219"/>
                    </a:lnTo>
                    <a:lnTo>
                      <a:pt x="1035" y="1202"/>
                    </a:lnTo>
                    <a:close/>
                    <a:moveTo>
                      <a:pt x="1152" y="1202"/>
                    </a:moveTo>
                    <a:lnTo>
                      <a:pt x="1219" y="1202"/>
                    </a:lnTo>
                    <a:lnTo>
                      <a:pt x="1219" y="1219"/>
                    </a:lnTo>
                    <a:lnTo>
                      <a:pt x="1152" y="1219"/>
                    </a:lnTo>
                    <a:lnTo>
                      <a:pt x="1152" y="1202"/>
                    </a:lnTo>
                    <a:close/>
                    <a:moveTo>
                      <a:pt x="1269" y="1202"/>
                    </a:moveTo>
                    <a:lnTo>
                      <a:pt x="1336" y="1202"/>
                    </a:lnTo>
                    <a:lnTo>
                      <a:pt x="1336" y="1219"/>
                    </a:lnTo>
                    <a:lnTo>
                      <a:pt x="1269" y="1219"/>
                    </a:lnTo>
                    <a:lnTo>
                      <a:pt x="1269" y="1202"/>
                    </a:lnTo>
                    <a:close/>
                    <a:moveTo>
                      <a:pt x="1386" y="1202"/>
                    </a:moveTo>
                    <a:lnTo>
                      <a:pt x="1453" y="1202"/>
                    </a:lnTo>
                    <a:lnTo>
                      <a:pt x="1453" y="1219"/>
                    </a:lnTo>
                    <a:lnTo>
                      <a:pt x="1386" y="1219"/>
                    </a:lnTo>
                    <a:lnTo>
                      <a:pt x="1386" y="1202"/>
                    </a:lnTo>
                    <a:close/>
                    <a:moveTo>
                      <a:pt x="1503" y="1202"/>
                    </a:moveTo>
                    <a:lnTo>
                      <a:pt x="1570" y="1202"/>
                    </a:lnTo>
                    <a:lnTo>
                      <a:pt x="1570" y="1219"/>
                    </a:lnTo>
                    <a:lnTo>
                      <a:pt x="1503" y="1219"/>
                    </a:lnTo>
                    <a:lnTo>
                      <a:pt x="1503" y="1202"/>
                    </a:lnTo>
                    <a:close/>
                    <a:moveTo>
                      <a:pt x="1620" y="1202"/>
                    </a:moveTo>
                    <a:lnTo>
                      <a:pt x="1637" y="1202"/>
                    </a:lnTo>
                    <a:lnTo>
                      <a:pt x="1628" y="1210"/>
                    </a:lnTo>
                    <a:lnTo>
                      <a:pt x="1628" y="1160"/>
                    </a:lnTo>
                    <a:lnTo>
                      <a:pt x="1645" y="1160"/>
                    </a:lnTo>
                    <a:lnTo>
                      <a:pt x="1645" y="1219"/>
                    </a:lnTo>
                    <a:lnTo>
                      <a:pt x="1620" y="1219"/>
                    </a:lnTo>
                    <a:lnTo>
                      <a:pt x="1620" y="1202"/>
                    </a:lnTo>
                    <a:close/>
                    <a:moveTo>
                      <a:pt x="1628" y="1110"/>
                    </a:moveTo>
                    <a:lnTo>
                      <a:pt x="1628" y="1043"/>
                    </a:lnTo>
                    <a:lnTo>
                      <a:pt x="1645" y="1043"/>
                    </a:lnTo>
                    <a:lnTo>
                      <a:pt x="1645" y="1110"/>
                    </a:lnTo>
                    <a:lnTo>
                      <a:pt x="1628" y="1110"/>
                    </a:lnTo>
                    <a:close/>
                    <a:moveTo>
                      <a:pt x="1628" y="993"/>
                    </a:moveTo>
                    <a:lnTo>
                      <a:pt x="1628" y="927"/>
                    </a:lnTo>
                    <a:lnTo>
                      <a:pt x="1645" y="927"/>
                    </a:lnTo>
                    <a:lnTo>
                      <a:pt x="1645" y="993"/>
                    </a:lnTo>
                    <a:lnTo>
                      <a:pt x="1628" y="993"/>
                    </a:lnTo>
                    <a:close/>
                    <a:moveTo>
                      <a:pt x="1628" y="876"/>
                    </a:moveTo>
                    <a:lnTo>
                      <a:pt x="1628" y="810"/>
                    </a:lnTo>
                    <a:lnTo>
                      <a:pt x="1645" y="810"/>
                    </a:lnTo>
                    <a:lnTo>
                      <a:pt x="1645" y="876"/>
                    </a:lnTo>
                    <a:lnTo>
                      <a:pt x="1628" y="876"/>
                    </a:lnTo>
                    <a:close/>
                    <a:moveTo>
                      <a:pt x="1628" y="760"/>
                    </a:moveTo>
                    <a:lnTo>
                      <a:pt x="1628" y="693"/>
                    </a:lnTo>
                    <a:lnTo>
                      <a:pt x="1645" y="693"/>
                    </a:lnTo>
                    <a:lnTo>
                      <a:pt x="1645" y="760"/>
                    </a:lnTo>
                    <a:lnTo>
                      <a:pt x="1628" y="760"/>
                    </a:lnTo>
                    <a:close/>
                    <a:moveTo>
                      <a:pt x="1628" y="643"/>
                    </a:moveTo>
                    <a:lnTo>
                      <a:pt x="1628" y="576"/>
                    </a:lnTo>
                    <a:lnTo>
                      <a:pt x="1645" y="576"/>
                    </a:lnTo>
                    <a:lnTo>
                      <a:pt x="1645" y="643"/>
                    </a:lnTo>
                    <a:lnTo>
                      <a:pt x="1628" y="643"/>
                    </a:lnTo>
                    <a:close/>
                    <a:moveTo>
                      <a:pt x="1628" y="526"/>
                    </a:moveTo>
                    <a:lnTo>
                      <a:pt x="1628" y="459"/>
                    </a:lnTo>
                    <a:lnTo>
                      <a:pt x="1645" y="459"/>
                    </a:lnTo>
                    <a:lnTo>
                      <a:pt x="1645" y="526"/>
                    </a:lnTo>
                    <a:lnTo>
                      <a:pt x="1628" y="526"/>
                    </a:lnTo>
                    <a:close/>
                    <a:moveTo>
                      <a:pt x="1628" y="409"/>
                    </a:moveTo>
                    <a:lnTo>
                      <a:pt x="1628" y="343"/>
                    </a:lnTo>
                    <a:lnTo>
                      <a:pt x="1645" y="343"/>
                    </a:lnTo>
                    <a:lnTo>
                      <a:pt x="1645" y="409"/>
                    </a:lnTo>
                    <a:lnTo>
                      <a:pt x="1628" y="409"/>
                    </a:lnTo>
                    <a:close/>
                    <a:moveTo>
                      <a:pt x="1628" y="293"/>
                    </a:moveTo>
                    <a:lnTo>
                      <a:pt x="1628" y="226"/>
                    </a:lnTo>
                    <a:lnTo>
                      <a:pt x="1645" y="226"/>
                    </a:lnTo>
                    <a:lnTo>
                      <a:pt x="1645" y="293"/>
                    </a:lnTo>
                    <a:lnTo>
                      <a:pt x="1628" y="293"/>
                    </a:lnTo>
                    <a:close/>
                    <a:moveTo>
                      <a:pt x="1628" y="176"/>
                    </a:moveTo>
                    <a:lnTo>
                      <a:pt x="1628" y="109"/>
                    </a:lnTo>
                    <a:lnTo>
                      <a:pt x="1645" y="109"/>
                    </a:lnTo>
                    <a:lnTo>
                      <a:pt x="1645" y="176"/>
                    </a:lnTo>
                    <a:lnTo>
                      <a:pt x="1628" y="176"/>
                    </a:lnTo>
                    <a:close/>
                    <a:moveTo>
                      <a:pt x="1628" y="59"/>
                    </a:moveTo>
                    <a:lnTo>
                      <a:pt x="1628" y="9"/>
                    </a:lnTo>
                    <a:lnTo>
                      <a:pt x="1645" y="9"/>
                    </a:lnTo>
                    <a:lnTo>
                      <a:pt x="1645" y="59"/>
                    </a:lnTo>
                    <a:lnTo>
                      <a:pt x="1628" y="59"/>
                    </a:lnTo>
                    <a:close/>
                  </a:path>
                </a:pathLst>
              </a:custGeom>
              <a:solidFill>
                <a:srgbClr val="993300"/>
              </a:solidFill>
              <a:ln w="1" cap="flat">
                <a:solidFill>
                  <a:srgbClr val="993300"/>
                </a:solidFill>
                <a:prstDash val="solid"/>
                <a:bevel/>
                <a:headEnd/>
                <a:tailEnd/>
              </a:ln>
            </p:spPr>
            <p:txBody>
              <a:bodyPr/>
              <a:lstStyle/>
              <a:p>
                <a:endParaRPr lang="zh-CN" altLang="en-US"/>
              </a:p>
            </p:txBody>
          </p:sp>
        </p:grpSp>
        <p:sp>
          <p:nvSpPr>
            <p:cNvPr id="16437" name="Oval 351"/>
            <p:cNvSpPr>
              <a:spLocks noChangeArrowheads="1"/>
            </p:cNvSpPr>
            <p:nvPr/>
          </p:nvSpPr>
          <p:spPr bwMode="auto">
            <a:xfrm>
              <a:off x="1390" y="1973"/>
              <a:ext cx="394" cy="392"/>
            </a:xfrm>
            <a:prstGeom prst="ellipse">
              <a:avLst/>
            </a:prstGeom>
            <a:noFill/>
            <a:ln w="15875" cap="rnd">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438" name="Oval 351"/>
            <p:cNvSpPr>
              <a:spLocks noChangeArrowheads="1"/>
            </p:cNvSpPr>
            <p:nvPr/>
          </p:nvSpPr>
          <p:spPr bwMode="auto">
            <a:xfrm>
              <a:off x="4782" y="1998"/>
              <a:ext cx="394" cy="393"/>
            </a:xfrm>
            <a:prstGeom prst="ellipse">
              <a:avLst/>
            </a:prstGeom>
            <a:noFill/>
            <a:ln w="15875" cap="rnd">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439" name="Rectangle 358"/>
            <p:cNvSpPr>
              <a:spLocks noChangeArrowheads="1"/>
            </p:cNvSpPr>
            <p:nvPr/>
          </p:nvSpPr>
          <p:spPr bwMode="auto">
            <a:xfrm>
              <a:off x="1459" y="2191"/>
              <a:ext cx="95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2000" b="1">
                  <a:solidFill>
                    <a:srgbClr val="199731"/>
                  </a:solidFill>
                  <a:latin typeface="Times New Roman" panose="02020603050405020304" pitchFamily="18" charset="0"/>
                  <a:ea typeface="MS Mincho" panose="02020609040205080304" pitchFamily="49" charset="-128"/>
                  <a:cs typeface="宋体" panose="02010600030101010101" pitchFamily="2" charset="-122"/>
                </a:rPr>
                <a:t>NO</a:t>
              </a:r>
              <a:r>
                <a:rPr lang="de-DE" altLang="zh-CN" sz="2000" b="1" baseline="-25000">
                  <a:solidFill>
                    <a:srgbClr val="199731"/>
                  </a:solidFill>
                  <a:latin typeface="Times New Roman" panose="02020603050405020304" pitchFamily="18" charset="0"/>
                  <a:ea typeface="MS Mincho" panose="02020609040205080304" pitchFamily="49" charset="-128"/>
                  <a:cs typeface="宋体" panose="02010600030101010101" pitchFamily="2" charset="-122"/>
                </a:rPr>
                <a:t>2</a:t>
              </a:r>
              <a:r>
                <a:rPr lang="de-DE" altLang="zh-CN" sz="2000" b="1" baseline="30000">
                  <a:solidFill>
                    <a:srgbClr val="199731"/>
                  </a:solidFill>
                  <a:latin typeface="Symbol" panose="05050102010706020507" pitchFamily="18" charset="2"/>
                  <a:ea typeface="MS Mincho" panose="02020609040205080304" pitchFamily="49" charset="-128"/>
                  <a:cs typeface="宋体" panose="02010600030101010101" pitchFamily="2" charset="-122"/>
                </a:rPr>
                <a:t>d-</a:t>
              </a:r>
              <a:endParaRPr lang="zh-CN" altLang="zh-CN" sz="2000">
                <a:solidFill>
                  <a:srgbClr val="199731"/>
                </a:solidFill>
                <a:latin typeface="Times New Roman" panose="02020603050405020304" pitchFamily="18" charset="0"/>
                <a:ea typeface="MS Mincho" panose="02020609040205080304" pitchFamily="49" charset="-128"/>
                <a:cs typeface="宋体" panose="02010600030101010101" pitchFamily="2" charset="-122"/>
              </a:endParaRPr>
            </a:p>
          </p:txBody>
        </p:sp>
        <p:sp>
          <p:nvSpPr>
            <p:cNvPr id="16440" name="Rectangle 338"/>
            <p:cNvSpPr>
              <a:spLocks noChangeArrowheads="1"/>
            </p:cNvSpPr>
            <p:nvPr/>
          </p:nvSpPr>
          <p:spPr bwMode="auto">
            <a:xfrm>
              <a:off x="958" y="1450"/>
              <a:ext cx="305" cy="2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b="1">
                  <a:solidFill>
                    <a:srgbClr val="000000"/>
                  </a:solidFill>
                  <a:cs typeface="Times New Roman" panose="02020603050405020304" pitchFamily="18" charset="0"/>
                </a:rPr>
                <a:t>(a)</a:t>
              </a:r>
              <a:endParaRPr lang="zh-CN" altLang="zh-CN">
                <a:latin typeface="宋体" panose="02010600030101010101" pitchFamily="2" charset="-122"/>
              </a:endParaRPr>
            </a:p>
          </p:txBody>
        </p:sp>
        <p:sp>
          <p:nvSpPr>
            <p:cNvPr id="16441" name="Rectangle 338"/>
            <p:cNvSpPr>
              <a:spLocks noChangeArrowheads="1"/>
            </p:cNvSpPr>
            <p:nvPr/>
          </p:nvSpPr>
          <p:spPr bwMode="auto">
            <a:xfrm>
              <a:off x="2459" y="1464"/>
              <a:ext cx="305" cy="285"/>
            </a:xfrm>
            <a:prstGeom prst="rect">
              <a:avLst/>
            </a:prstGeom>
            <a:solidFill>
              <a:srgbClr val="FFFFFF"/>
            </a:solidFill>
            <a:ln>
              <a:noFill/>
            </a:ln>
            <a:extLst>
              <a:ext uri="{91240B29-F687-4F45-9708-019B960494DF}">
                <a14:hiddenLine xmlns:a14="http://schemas.microsoft.com/office/drawing/2010/main" w="9525">
                  <a:solidFill>
                    <a:srgbClr val="FFFFFF"/>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800" b="1">
                  <a:solidFill>
                    <a:srgbClr val="000000"/>
                  </a:solidFill>
                  <a:cs typeface="Times New Roman" panose="02020603050405020304" pitchFamily="18" charset="0"/>
                </a:rPr>
                <a:t>(b)</a:t>
              </a:r>
              <a:endParaRPr lang="zh-CN" altLang="zh-CN" sz="2800">
                <a:latin typeface="宋体" panose="02010600030101010101" pitchFamily="2" charset="-122"/>
              </a:endParaRPr>
            </a:p>
          </p:txBody>
        </p:sp>
        <p:sp>
          <p:nvSpPr>
            <p:cNvPr id="16442" name="Rectangle 338"/>
            <p:cNvSpPr>
              <a:spLocks noChangeArrowheads="1"/>
            </p:cNvSpPr>
            <p:nvPr/>
          </p:nvSpPr>
          <p:spPr bwMode="auto">
            <a:xfrm>
              <a:off x="4435" y="1450"/>
              <a:ext cx="305" cy="285"/>
            </a:xfrm>
            <a:prstGeom prst="rect">
              <a:avLst/>
            </a:prstGeom>
            <a:solidFill>
              <a:srgbClr val="FFFFFF"/>
            </a:solidFill>
            <a:ln>
              <a:noFill/>
            </a:ln>
            <a:extLst>
              <a:ext uri="{91240B29-F687-4F45-9708-019B960494DF}">
                <a14:hiddenLine xmlns:a14="http://schemas.microsoft.com/office/drawing/2010/main" w="9525">
                  <a:solidFill>
                    <a:srgbClr val="FFFFFF"/>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800" b="1">
                  <a:solidFill>
                    <a:srgbClr val="000000"/>
                  </a:solidFill>
                  <a:cs typeface="Times New Roman" panose="02020603050405020304" pitchFamily="18" charset="0"/>
                </a:rPr>
                <a:t>(C)</a:t>
              </a:r>
              <a:endParaRPr lang="zh-CN" altLang="zh-CN" sz="2800">
                <a:latin typeface="宋体" panose="02010600030101010101" pitchFamily="2" charset="-122"/>
              </a:endParaRPr>
            </a:p>
          </p:txBody>
        </p:sp>
      </p:grpSp>
      <p:sp>
        <p:nvSpPr>
          <p:cNvPr id="21"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3"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24"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计算模型</a:t>
            </a:r>
          </a:p>
        </p:txBody>
      </p:sp>
      <p:sp>
        <p:nvSpPr>
          <p:cNvPr id="26" name="Rectangle 7"/>
          <p:cNvSpPr>
            <a:spLocks noChangeArrowheads="1"/>
          </p:cNvSpPr>
          <p:nvPr/>
        </p:nvSpPr>
        <p:spPr bwMode="auto">
          <a:xfrm>
            <a:off x="773431" y="1124744"/>
            <a:ext cx="2263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N</a:t>
            </a:r>
            <a:r>
              <a:rPr lang="zh-CN" altLang="en-US" sz="2400" dirty="0">
                <a:latin typeface="Times New Roman" charset="0"/>
                <a:ea typeface="宋体" charset="0"/>
              </a:rPr>
              <a:t>间隙掺杂模型</a:t>
            </a:r>
          </a:p>
        </p:txBody>
      </p:sp>
      <p:sp>
        <p:nvSpPr>
          <p:cNvPr id="27" name="Rectangle 10"/>
          <p:cNvSpPr>
            <a:spLocks noChangeArrowheads="1"/>
          </p:cNvSpPr>
          <p:nvPr/>
        </p:nvSpPr>
        <p:spPr bwMode="auto">
          <a:xfrm>
            <a:off x="923057" y="4005064"/>
            <a:ext cx="5210325"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形成局部</a:t>
            </a:r>
            <a:r>
              <a:rPr lang="de-DE" altLang="zh-CN" sz="2200" dirty="0">
                <a:solidFill>
                  <a:srgbClr val="000099"/>
                </a:solidFill>
                <a:latin typeface="Times New Roman" panose="02020603050405020304" pitchFamily="18" charset="0"/>
                <a:cs typeface="Times New Roman" panose="02020603050405020304" pitchFamily="18" charset="0"/>
              </a:rPr>
              <a:t>NO</a:t>
            </a:r>
            <a:r>
              <a:rPr lang="de-DE" altLang="zh-CN" sz="2200" baseline="-25000" dirty="0">
                <a:solidFill>
                  <a:srgbClr val="000099"/>
                </a:solidFill>
                <a:latin typeface="Times New Roman" panose="02020603050405020304" pitchFamily="18" charset="0"/>
                <a:cs typeface="Times New Roman" panose="02020603050405020304" pitchFamily="18" charset="0"/>
              </a:rPr>
              <a:t>2</a:t>
            </a:r>
            <a:r>
              <a:rPr lang="el-GR" altLang="zh-CN" sz="2200" baseline="30000" dirty="0">
                <a:solidFill>
                  <a:srgbClr val="000099"/>
                </a:solidFill>
                <a:latin typeface="Times New Roman" panose="02020603050405020304" pitchFamily="18" charset="0"/>
                <a:cs typeface="Times New Roman" panose="02020603050405020304" pitchFamily="18" charset="0"/>
              </a:rPr>
              <a:t>δ</a:t>
            </a:r>
            <a:r>
              <a:rPr lang="de-DE" altLang="zh-CN" sz="2200" baseline="30000" dirty="0">
                <a:solidFill>
                  <a:srgbClr val="000099"/>
                </a:solidFill>
                <a:latin typeface="Times New Roman" panose="02020603050405020304" pitchFamily="18" charset="0"/>
                <a:cs typeface="Times New Roman" panose="02020603050405020304" pitchFamily="18" charset="0"/>
              </a:rPr>
              <a:t>–</a:t>
            </a:r>
            <a:r>
              <a:rPr lang="zh-CN" altLang="en-US" sz="2200" dirty="0">
                <a:solidFill>
                  <a:srgbClr val="000099"/>
                </a:solidFill>
              </a:rPr>
              <a:t>构型</a:t>
            </a:r>
            <a:endParaRPr lang="en-US" altLang="zh-CN" sz="2200" dirty="0">
              <a:solidFill>
                <a:srgbClr val="000099"/>
              </a:solidFill>
            </a:endParaRPr>
          </a:p>
        </p:txBody>
      </p:sp>
      <p:pic>
        <p:nvPicPr>
          <p:cNvPr id="4" name="图片 3"/>
          <p:cNvPicPr>
            <a:picLocks noChangeAspect="1"/>
          </p:cNvPicPr>
          <p:nvPr/>
        </p:nvPicPr>
        <p:blipFill rotWithShape="1">
          <a:blip r:embed="rId8"/>
          <a:srcRect r="44834"/>
          <a:stretch/>
        </p:blipFill>
        <p:spPr>
          <a:xfrm>
            <a:off x="1165282" y="4653136"/>
            <a:ext cx="2910503" cy="1873057"/>
          </a:xfrm>
          <a:prstGeom prst="rect">
            <a:avLst/>
          </a:prstGeom>
        </p:spPr>
      </p:pic>
      <p:sp>
        <p:nvSpPr>
          <p:cNvPr id="28" name="Rectangle 10"/>
          <p:cNvSpPr>
            <a:spLocks noChangeArrowheads="1"/>
          </p:cNvSpPr>
          <p:nvPr/>
        </p:nvSpPr>
        <p:spPr bwMode="auto">
          <a:xfrm>
            <a:off x="4973910" y="5230048"/>
            <a:ext cx="23189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9"/>
                </a:solidFill>
              </a:rPr>
              <a:t>吸附能明显增强</a:t>
            </a:r>
            <a:endParaRPr lang="en-US" altLang="zh-CN" sz="2200" dirty="0">
              <a:solidFill>
                <a:srgbClr val="000099"/>
              </a:solidFill>
            </a:endParaRPr>
          </a:p>
          <a:p>
            <a:pPr>
              <a:lnSpc>
                <a:spcPct val="120000"/>
              </a:lnSpc>
              <a:buClr>
                <a:schemeClr val="folHlink"/>
              </a:buClr>
              <a:buSzPct val="60000"/>
              <a:defRPr/>
            </a:pPr>
            <a:r>
              <a:rPr lang="zh-CN" altLang="en-US" sz="2200" dirty="0">
                <a:solidFill>
                  <a:srgbClr val="000099"/>
                </a:solidFill>
              </a:rPr>
              <a:t>预示着活性提高</a:t>
            </a:r>
            <a:endParaRPr lang="en-US" altLang="zh-CN" sz="2200" dirty="0">
              <a:solidFill>
                <a:srgbClr val="000099"/>
              </a:solidFill>
            </a:endParaRPr>
          </a:p>
        </p:txBody>
      </p:sp>
      <p:graphicFrame>
        <p:nvGraphicFramePr>
          <p:cNvPr id="29" name="对象 5"/>
          <p:cNvGraphicFramePr>
            <a:graphicFrameLocks noChangeAspect="1"/>
          </p:cNvGraphicFramePr>
          <p:nvPr/>
        </p:nvGraphicFramePr>
        <p:xfrm>
          <a:off x="4799324" y="4703675"/>
          <a:ext cx="2808109" cy="396000"/>
        </p:xfrm>
        <a:graphic>
          <a:graphicData uri="http://schemas.openxmlformats.org/presentationml/2006/ole">
            <mc:AlternateContent xmlns:mc="http://schemas.openxmlformats.org/markup-compatibility/2006">
              <mc:Choice xmlns:v="urn:schemas-microsoft-com:vml" Requires="v">
                <p:oleObj spid="_x0000_s96276" name="Equation" r:id="rId9" imgW="1778000" imgH="241300" progId="Equation.DSMT4">
                  <p:embed/>
                </p:oleObj>
              </mc:Choice>
              <mc:Fallback>
                <p:oleObj name="Equation" r:id="rId9" imgW="1778000" imgH="241300" progId="Equation.DSMT4">
                  <p:embed/>
                  <p:pic>
                    <p:nvPicPr>
                      <p:cNvPr id="29"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9324" y="4703675"/>
                        <a:ext cx="2808109" cy="396000"/>
                      </a:xfrm>
                      <a:prstGeom prst="rect">
                        <a:avLst/>
                      </a:prstGeom>
                      <a:noFill/>
                      <a:ln>
                        <a:solidFill>
                          <a:srgbClr val="FF0000"/>
                        </a:solidFill>
                      </a:ln>
                    </p:spPr>
                  </p:pic>
                </p:oleObj>
              </mc:Fallback>
            </mc:AlternateContent>
          </a:graphicData>
        </a:graphic>
      </p:graphicFrame>
    </p:spTree>
    <p:extLst>
      <p:ext uri="{BB962C8B-B14F-4D97-AF65-F5344CB8AC3E}">
        <p14:creationId xmlns:p14="http://schemas.microsoft.com/office/powerpoint/2010/main" val="1573874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795" y="1868019"/>
            <a:ext cx="3967506" cy="3240000"/>
          </a:xfrm>
          <a:prstGeom prst="rect">
            <a:avLst/>
          </a:prstGeom>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实验验证</a:t>
            </a: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a:t>
            </a: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合作组工作</a:t>
            </a: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a:t>
            </a:r>
            <a:endPar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9" name="Rectangle 10"/>
          <p:cNvSpPr>
            <a:spLocks noChangeArrowheads="1"/>
          </p:cNvSpPr>
          <p:nvPr/>
        </p:nvSpPr>
        <p:spPr bwMode="auto">
          <a:xfrm>
            <a:off x="2025971" y="5655285"/>
            <a:ext cx="583264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400" dirty="0">
                <a:solidFill>
                  <a:srgbClr val="000099"/>
                </a:solidFill>
              </a:rPr>
              <a:t>证明了</a:t>
            </a:r>
            <a:r>
              <a:rPr lang="zh-CN" altLang="en-US" sz="2400" dirty="0">
                <a:solidFill>
                  <a:srgbClr val="FF0000"/>
                </a:solidFill>
              </a:rPr>
              <a:t>理论预测</a:t>
            </a:r>
            <a:r>
              <a:rPr lang="zh-CN" altLang="en-US" sz="2400" dirty="0">
                <a:solidFill>
                  <a:srgbClr val="000099"/>
                </a:solidFill>
              </a:rPr>
              <a:t>的有效性和准确性。</a:t>
            </a:r>
          </a:p>
        </p:txBody>
      </p:sp>
      <p:sp>
        <p:nvSpPr>
          <p:cNvPr id="10" name="Rectangle 10"/>
          <p:cNvSpPr>
            <a:spLocks noChangeArrowheads="1"/>
          </p:cNvSpPr>
          <p:nvPr/>
        </p:nvSpPr>
        <p:spPr bwMode="auto">
          <a:xfrm>
            <a:off x="2025971" y="5085184"/>
            <a:ext cx="5210325"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de-DE" altLang="zh-CN" sz="2200" dirty="0">
                <a:solidFill>
                  <a:srgbClr val="00009E"/>
                </a:solidFill>
                <a:latin typeface="Times New Roman" panose="02020603050405020304" pitchFamily="18" charset="0"/>
                <a:cs typeface="Times New Roman" panose="02020603050405020304" pitchFamily="18" charset="0"/>
              </a:rPr>
              <a:t>N</a:t>
            </a:r>
            <a:r>
              <a:rPr lang="en-US" altLang="zh-CN" sz="2200" dirty="0">
                <a:solidFill>
                  <a:srgbClr val="00009E"/>
                </a:solidFill>
                <a:latin typeface="Times New Roman" panose="02020603050405020304" pitchFamily="18" charset="0"/>
                <a:cs typeface="Times New Roman" panose="02020603050405020304" pitchFamily="18" charset="0"/>
              </a:rPr>
              <a:t>-</a:t>
            </a:r>
            <a:r>
              <a:rPr lang="de-DE" altLang="zh-CN" sz="2200" dirty="0">
                <a:solidFill>
                  <a:srgbClr val="00009E"/>
                </a:solidFill>
                <a:latin typeface="Times New Roman" panose="02020603050405020304" pitchFamily="18" charset="0"/>
                <a:cs typeface="Times New Roman" panose="02020603050405020304" pitchFamily="18" charset="0"/>
              </a:rPr>
              <a:t>In</a:t>
            </a:r>
            <a:r>
              <a:rPr lang="de-DE" altLang="zh-CN" sz="2200" baseline="-25000" dirty="0">
                <a:solidFill>
                  <a:srgbClr val="00009E"/>
                </a:solidFill>
                <a:latin typeface="Times New Roman" panose="02020603050405020304" pitchFamily="18" charset="0"/>
                <a:cs typeface="Times New Roman" panose="02020603050405020304" pitchFamily="18" charset="0"/>
              </a:rPr>
              <a:t>2</a:t>
            </a:r>
            <a:r>
              <a:rPr lang="de-DE" altLang="zh-CN" sz="2200" dirty="0">
                <a:solidFill>
                  <a:srgbClr val="00009E"/>
                </a:solidFill>
                <a:latin typeface="Times New Roman" panose="02020603050405020304" pitchFamily="18" charset="0"/>
                <a:cs typeface="Times New Roman" panose="02020603050405020304" pitchFamily="18" charset="0"/>
              </a:rPr>
              <a:t>O</a:t>
            </a:r>
            <a:r>
              <a:rPr lang="de-DE" altLang="zh-CN" sz="2200" baseline="-25000" dirty="0">
                <a:solidFill>
                  <a:srgbClr val="00009E"/>
                </a:solidFill>
                <a:latin typeface="Times New Roman" panose="02020603050405020304" pitchFamily="18" charset="0"/>
                <a:cs typeface="Times New Roman" panose="02020603050405020304" pitchFamily="18" charset="0"/>
              </a:rPr>
              <a:t>3</a:t>
            </a:r>
            <a:r>
              <a:rPr lang="de-DE" altLang="zh-CN" sz="2200" dirty="0">
                <a:solidFill>
                  <a:srgbClr val="00009E"/>
                </a:solidFill>
                <a:latin typeface="Times New Roman" panose="02020603050405020304" pitchFamily="18" charset="0"/>
                <a:cs typeface="Times New Roman" panose="02020603050405020304" pitchFamily="18" charset="0"/>
              </a:rPr>
              <a:t>(110) &gt; Pt(111) </a:t>
            </a:r>
            <a:r>
              <a:rPr lang="en-US" altLang="zh-CN" sz="2200" dirty="0">
                <a:solidFill>
                  <a:srgbClr val="00009E"/>
                </a:solidFill>
                <a:latin typeface="Times New Roman" panose="02020603050405020304" pitchFamily="18" charset="0"/>
                <a:cs typeface="Times New Roman" panose="02020603050405020304" pitchFamily="18" charset="0"/>
              </a:rPr>
              <a:t>&gt;&gt; </a:t>
            </a:r>
            <a:r>
              <a:rPr lang="de-DE" altLang="zh-CN" sz="2200" dirty="0">
                <a:solidFill>
                  <a:srgbClr val="00009E"/>
                </a:solidFill>
                <a:latin typeface="Times New Roman" panose="02020603050405020304" pitchFamily="18" charset="0"/>
                <a:cs typeface="Times New Roman" panose="02020603050405020304" pitchFamily="18" charset="0"/>
              </a:rPr>
              <a:t>In</a:t>
            </a:r>
            <a:r>
              <a:rPr lang="de-DE" altLang="zh-CN" sz="2200" baseline="-25000" dirty="0">
                <a:solidFill>
                  <a:srgbClr val="00009E"/>
                </a:solidFill>
                <a:latin typeface="Times New Roman" panose="02020603050405020304" pitchFamily="18" charset="0"/>
                <a:cs typeface="Times New Roman" panose="02020603050405020304" pitchFamily="18" charset="0"/>
              </a:rPr>
              <a:t>2</a:t>
            </a:r>
            <a:r>
              <a:rPr lang="de-DE" altLang="zh-CN" sz="2200" dirty="0">
                <a:solidFill>
                  <a:srgbClr val="00009E"/>
                </a:solidFill>
                <a:latin typeface="Times New Roman" panose="02020603050405020304" pitchFamily="18" charset="0"/>
                <a:cs typeface="Times New Roman" panose="02020603050405020304" pitchFamily="18" charset="0"/>
              </a:rPr>
              <a:t>O</a:t>
            </a:r>
            <a:r>
              <a:rPr lang="de-DE" altLang="zh-CN" sz="2200" baseline="-25000" dirty="0">
                <a:solidFill>
                  <a:srgbClr val="00009E"/>
                </a:solidFill>
                <a:latin typeface="Times New Roman" panose="02020603050405020304" pitchFamily="18" charset="0"/>
                <a:cs typeface="Times New Roman" panose="02020603050405020304" pitchFamily="18" charset="0"/>
              </a:rPr>
              <a:t>3 </a:t>
            </a:r>
            <a:r>
              <a:rPr lang="de-DE" altLang="zh-CN" sz="2200" dirty="0">
                <a:solidFill>
                  <a:srgbClr val="00009E"/>
                </a:solidFill>
                <a:latin typeface="Times New Roman" panose="02020603050405020304" pitchFamily="18" charset="0"/>
                <a:cs typeface="Times New Roman" panose="02020603050405020304" pitchFamily="18" charset="0"/>
              </a:rPr>
              <a:t>(110). </a:t>
            </a:r>
            <a:endParaRPr lang="zh-CN" altLang="zh-CN" sz="2200" dirty="0">
              <a:solidFill>
                <a:srgbClr val="00009E"/>
              </a:solidFill>
              <a:latin typeface="Times New Roman" panose="02020603050405020304" pitchFamily="18" charset="0"/>
              <a:cs typeface="Times New Roman" panose="02020603050405020304" pitchFamily="18" charset="0"/>
            </a:endParaRPr>
          </a:p>
        </p:txBody>
      </p:sp>
      <p:sp>
        <p:nvSpPr>
          <p:cNvPr id="11" name="Rectangle 7"/>
          <p:cNvSpPr>
            <a:spLocks noChangeArrowheads="1"/>
          </p:cNvSpPr>
          <p:nvPr/>
        </p:nvSpPr>
        <p:spPr bwMode="auto">
          <a:xfrm>
            <a:off x="773431" y="1124744"/>
            <a:ext cx="2483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pitchFamily="18" charset="0"/>
              </a:rPr>
              <a:t>N-In</a:t>
            </a:r>
            <a:r>
              <a:rPr lang="en-US" altLang="zh-CN" sz="2400" baseline="-25000" dirty="0">
                <a:latin typeface="Times New Roman" pitchFamily="18" charset="0"/>
              </a:rPr>
              <a:t>2</a:t>
            </a:r>
            <a:r>
              <a:rPr lang="en-US" altLang="zh-CN" sz="2400" dirty="0">
                <a:latin typeface="Times New Roman" pitchFamily="18" charset="0"/>
              </a:rPr>
              <a:t>O</a:t>
            </a:r>
            <a:r>
              <a:rPr lang="en-US" altLang="zh-CN" sz="2400" baseline="-25000" dirty="0">
                <a:latin typeface="Times New Roman" pitchFamily="18" charset="0"/>
              </a:rPr>
              <a:t>3</a:t>
            </a:r>
            <a:r>
              <a:rPr lang="zh-CN" altLang="en-US" sz="2400" dirty="0">
                <a:latin typeface="Times New Roman" pitchFamily="18" charset="0"/>
              </a:rPr>
              <a:t>活性探究</a:t>
            </a:r>
            <a:endParaRPr lang="en-US" altLang="zh-CN" sz="2400" dirty="0">
              <a:latin typeface="Times New Roman" pitchFamily="18" charset="0"/>
            </a:endParaRPr>
          </a:p>
        </p:txBody>
      </p:sp>
    </p:spTree>
    <p:extLst>
      <p:ext uri="{BB962C8B-B14F-4D97-AF65-F5344CB8AC3E}">
        <p14:creationId xmlns:p14="http://schemas.microsoft.com/office/powerpoint/2010/main" val="4244757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2" name="Group 3"/>
          <p:cNvGrpSpPr>
            <a:grpSpLocks/>
          </p:cNvGrpSpPr>
          <p:nvPr/>
        </p:nvGrpSpPr>
        <p:grpSpPr bwMode="auto">
          <a:xfrm>
            <a:off x="2403475" y="1245344"/>
            <a:ext cx="6056313" cy="3479800"/>
            <a:chOff x="804" y="8864"/>
            <a:chExt cx="5032" cy="2989"/>
          </a:xfrm>
        </p:grpSpPr>
        <p:grpSp>
          <p:nvGrpSpPr>
            <p:cNvPr id="17422" name="Group 4"/>
            <p:cNvGrpSpPr>
              <a:grpSpLocks/>
            </p:cNvGrpSpPr>
            <p:nvPr/>
          </p:nvGrpSpPr>
          <p:grpSpPr bwMode="auto">
            <a:xfrm>
              <a:off x="804" y="8864"/>
              <a:ext cx="5032" cy="2989"/>
              <a:chOff x="1027" y="9329"/>
              <a:chExt cx="5032" cy="2989"/>
            </a:xfrm>
          </p:grpSpPr>
          <p:graphicFrame>
            <p:nvGraphicFramePr>
              <p:cNvPr id="17426" name="对象 9"/>
              <p:cNvGraphicFramePr>
                <a:graphicFrameLocks noChangeAspect="1"/>
              </p:cNvGraphicFramePr>
              <p:nvPr/>
            </p:nvGraphicFramePr>
            <p:xfrm>
              <a:off x="1027" y="9329"/>
              <a:ext cx="3769" cy="2989"/>
            </p:xfrm>
            <a:graphic>
              <a:graphicData uri="http://schemas.openxmlformats.org/presentationml/2006/ole">
                <mc:AlternateContent xmlns:mc="http://schemas.openxmlformats.org/markup-compatibility/2006">
                  <mc:Choice xmlns:v="urn:schemas-microsoft-com:vml" Requires="v">
                    <p:oleObj spid="_x0000_s97319" name="Graph" r:id="rId4" imgW="4162349" imgH="2926080" progId="Origin50.Graph">
                      <p:embed/>
                    </p:oleObj>
                  </mc:Choice>
                  <mc:Fallback>
                    <p:oleObj name="Graph" r:id="rId4" imgW="4162349" imgH="2926080" progId="Origin50.Graph">
                      <p:embed/>
                      <p:pic>
                        <p:nvPicPr>
                          <p:cNvPr id="17426" name="对象 9"/>
                          <p:cNvPicPr>
                            <a:picLocks noChangeAspect="1" noChangeArrowheads="1"/>
                          </p:cNvPicPr>
                          <p:nvPr/>
                        </p:nvPicPr>
                        <p:blipFill>
                          <a:blip r:embed="rId5">
                            <a:lum bright="-12000" contrast="26000"/>
                            <a:extLst>
                              <a:ext uri="{28A0092B-C50C-407E-A947-70E740481C1C}">
                                <a14:useLocalDpi xmlns:a14="http://schemas.microsoft.com/office/drawing/2010/main" val="0"/>
                              </a:ext>
                            </a:extLst>
                          </a:blip>
                          <a:srcRect l="11763" t="6767" r="12022" b="10211"/>
                          <a:stretch>
                            <a:fillRect/>
                          </a:stretch>
                        </p:blipFill>
                        <p:spPr bwMode="auto">
                          <a:xfrm>
                            <a:off x="1027" y="9329"/>
                            <a:ext cx="3769" cy="2989"/>
                          </a:xfrm>
                          <a:prstGeom prst="rect">
                            <a:avLst/>
                          </a:prstGeom>
                          <a:noFill/>
                          <a:ln w="15875">
                            <a:solidFill>
                              <a:srgbClr val="CC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27" name="图片 49"/>
              <p:cNvPicPr>
                <a:picLocks noChangeAspect="1"/>
              </p:cNvPicPr>
              <p:nvPr/>
            </p:nvPicPr>
            <p:blipFill>
              <a:blip r:embed="rId6">
                <a:lum bright="-12000" contrast="26000"/>
                <a:extLst>
                  <a:ext uri="{28A0092B-C50C-407E-A947-70E740481C1C}">
                    <a14:useLocalDpi xmlns:a14="http://schemas.microsoft.com/office/drawing/2010/main" val="0"/>
                  </a:ext>
                </a:extLst>
              </a:blip>
              <a:srcRect/>
              <a:stretch>
                <a:fillRect/>
              </a:stretch>
            </p:blipFill>
            <p:spPr bwMode="auto">
              <a:xfrm>
                <a:off x="4826" y="9337"/>
                <a:ext cx="1232" cy="1470"/>
              </a:xfrm>
              <a:prstGeom prst="rect">
                <a:avLst/>
              </a:prstGeom>
              <a:noFill/>
              <a:ln w="15875">
                <a:solidFill>
                  <a:srgbClr val="CCFFFF"/>
                </a:solidFill>
                <a:miter lim="800000"/>
                <a:headEnd/>
                <a:tailEnd/>
              </a:ln>
              <a:extLst>
                <a:ext uri="{909E8E84-426E-40DD-AFC4-6F175D3DCCD1}">
                  <a14:hiddenFill xmlns:a14="http://schemas.microsoft.com/office/drawing/2010/main">
                    <a:solidFill>
                      <a:srgbClr val="FFFFFF"/>
                    </a:solidFill>
                  </a14:hiddenFill>
                </a:ext>
              </a:extLst>
            </p:spPr>
          </p:pic>
          <p:pic>
            <p:nvPicPr>
              <p:cNvPr id="17428" name="图片 50"/>
              <p:cNvPicPr>
                <a:picLocks noChangeAspect="1"/>
              </p:cNvPicPr>
              <p:nvPr/>
            </p:nvPicPr>
            <p:blipFill>
              <a:blip r:embed="rId7">
                <a:lum bright="-12000" contrast="26000"/>
                <a:extLst>
                  <a:ext uri="{28A0092B-C50C-407E-A947-70E740481C1C}">
                    <a14:useLocalDpi xmlns:a14="http://schemas.microsoft.com/office/drawing/2010/main" val="0"/>
                  </a:ext>
                </a:extLst>
              </a:blip>
              <a:srcRect/>
              <a:stretch>
                <a:fillRect/>
              </a:stretch>
            </p:blipFill>
            <p:spPr bwMode="auto">
              <a:xfrm>
                <a:off x="4826" y="10847"/>
                <a:ext cx="1233" cy="1471"/>
              </a:xfrm>
              <a:prstGeom prst="rect">
                <a:avLst/>
              </a:prstGeom>
              <a:noFill/>
              <a:ln w="15875">
                <a:solidFill>
                  <a:srgbClr val="CCFFFF"/>
                </a:solidFill>
                <a:miter lim="800000"/>
                <a:headEnd/>
                <a:tailEnd/>
              </a:ln>
              <a:extLst>
                <a:ext uri="{909E8E84-426E-40DD-AFC4-6F175D3DCCD1}">
                  <a14:hiddenFill xmlns:a14="http://schemas.microsoft.com/office/drawing/2010/main">
                    <a:solidFill>
                      <a:srgbClr val="FFFFFF"/>
                    </a:solidFill>
                  </a14:hiddenFill>
                </a:ext>
              </a:extLst>
            </p:spPr>
          </p:pic>
        </p:grpSp>
        <p:sp>
          <p:nvSpPr>
            <p:cNvPr id="17423" name="Rectangle 338"/>
            <p:cNvSpPr>
              <a:spLocks noChangeArrowheads="1"/>
            </p:cNvSpPr>
            <p:nvPr/>
          </p:nvSpPr>
          <p:spPr bwMode="auto">
            <a:xfrm>
              <a:off x="843" y="8898"/>
              <a:ext cx="305" cy="285"/>
            </a:xfrm>
            <a:prstGeom prst="rect">
              <a:avLst/>
            </a:prstGeom>
            <a:solidFill>
              <a:srgbClr val="FFFFFF"/>
            </a:solidFill>
            <a:ln>
              <a:noFill/>
            </a:ln>
            <a:extLst>
              <a:ext uri="{91240B29-F687-4F45-9708-019B960494DF}">
                <a14:hiddenLine xmlns:a14="http://schemas.microsoft.com/office/drawing/2010/main" w="1587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solidFill>
                    <a:srgbClr val="000000"/>
                  </a:solidFill>
                </a:rPr>
                <a:t>(a)</a:t>
              </a:r>
              <a:endParaRPr lang="zh-CN" altLang="zh-CN" sz="2000"/>
            </a:p>
          </p:txBody>
        </p:sp>
        <p:sp>
          <p:nvSpPr>
            <p:cNvPr id="17424" name="Rectangle 338"/>
            <p:cNvSpPr>
              <a:spLocks noChangeArrowheads="1"/>
            </p:cNvSpPr>
            <p:nvPr/>
          </p:nvSpPr>
          <p:spPr bwMode="auto">
            <a:xfrm>
              <a:off x="4629" y="8885"/>
              <a:ext cx="305" cy="285"/>
            </a:xfrm>
            <a:prstGeom prst="rect">
              <a:avLst/>
            </a:prstGeom>
            <a:solidFill>
              <a:srgbClr val="FFFFFF"/>
            </a:solidFill>
            <a:ln>
              <a:noFill/>
            </a:ln>
            <a:extLst>
              <a:ext uri="{91240B29-F687-4F45-9708-019B960494DF}">
                <a14:hiddenLine xmlns:a14="http://schemas.microsoft.com/office/drawing/2010/main" w="1587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solidFill>
                    <a:srgbClr val="000000"/>
                  </a:solidFill>
                </a:rPr>
                <a:t>(b)</a:t>
              </a:r>
              <a:endParaRPr lang="zh-CN" altLang="zh-CN" sz="2000"/>
            </a:p>
          </p:txBody>
        </p:sp>
        <p:sp>
          <p:nvSpPr>
            <p:cNvPr id="17425" name="Rectangle 338"/>
            <p:cNvSpPr>
              <a:spLocks noChangeArrowheads="1"/>
            </p:cNvSpPr>
            <p:nvPr/>
          </p:nvSpPr>
          <p:spPr bwMode="auto">
            <a:xfrm>
              <a:off x="4629" y="10408"/>
              <a:ext cx="305" cy="285"/>
            </a:xfrm>
            <a:prstGeom prst="rect">
              <a:avLst/>
            </a:prstGeom>
            <a:solidFill>
              <a:srgbClr val="FFFFFF"/>
            </a:solidFill>
            <a:ln>
              <a:noFill/>
            </a:ln>
            <a:extLst>
              <a:ext uri="{91240B29-F687-4F45-9708-019B960494DF}">
                <a14:hiddenLine xmlns:a14="http://schemas.microsoft.com/office/drawing/2010/main" w="1587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solidFill>
                    <a:srgbClr val="000000"/>
                  </a:solidFill>
                </a:rPr>
                <a:t>(c)</a:t>
              </a:r>
              <a:endParaRPr lang="zh-CN" altLang="zh-CN" sz="2000"/>
            </a:p>
          </p:txBody>
        </p:sp>
      </p:grpSp>
      <p:pic>
        <p:nvPicPr>
          <p:cNvPr id="17414" name="图片 47"/>
          <p:cNvPicPr>
            <a:picLocks noChangeAspect="1"/>
          </p:cNvPicPr>
          <p:nvPr/>
        </p:nvPicPr>
        <p:blipFill>
          <a:blip r:embed="rId8">
            <a:extLst>
              <a:ext uri="{28A0092B-C50C-407E-A947-70E740481C1C}">
                <a14:useLocalDpi xmlns:a14="http://schemas.microsoft.com/office/drawing/2010/main" val="0"/>
              </a:ext>
            </a:extLst>
          </a:blip>
          <a:srcRect t="10986" b="-2"/>
          <a:stretch>
            <a:fillRect/>
          </a:stretch>
        </p:blipFill>
        <p:spPr bwMode="auto">
          <a:xfrm>
            <a:off x="611188" y="1245344"/>
            <a:ext cx="1701800" cy="1517650"/>
          </a:xfrm>
          <a:prstGeom prst="rect">
            <a:avLst/>
          </a:prstGeom>
          <a:noFill/>
          <a:ln w="19050" cap="rnd">
            <a:solidFill>
              <a:srgbClr val="CCFFFF"/>
            </a:solidFill>
            <a:bevel/>
            <a:headEnd/>
            <a:tailEnd/>
          </a:ln>
          <a:extLst>
            <a:ext uri="{909E8E84-426E-40DD-AFC4-6F175D3DCCD1}">
              <a14:hiddenFill xmlns:a14="http://schemas.microsoft.com/office/drawing/2010/main">
                <a:solidFill>
                  <a:srgbClr val="FFFFFF"/>
                </a:solidFill>
              </a14:hiddenFill>
            </a:ext>
          </a:extLst>
        </p:spPr>
      </p:pic>
      <p:pic>
        <p:nvPicPr>
          <p:cNvPr id="17415" name="图片 48"/>
          <p:cNvPicPr>
            <a:picLocks noChangeAspect="1"/>
          </p:cNvPicPr>
          <p:nvPr/>
        </p:nvPicPr>
        <p:blipFill>
          <a:blip r:embed="rId9">
            <a:extLst>
              <a:ext uri="{28A0092B-C50C-407E-A947-70E740481C1C}">
                <a14:useLocalDpi xmlns:a14="http://schemas.microsoft.com/office/drawing/2010/main" val="0"/>
              </a:ext>
            </a:extLst>
          </a:blip>
          <a:srcRect t="11317" b="8"/>
          <a:stretch>
            <a:fillRect/>
          </a:stretch>
        </p:blipFill>
        <p:spPr bwMode="auto">
          <a:xfrm>
            <a:off x="612775" y="2967781"/>
            <a:ext cx="1700213" cy="1517650"/>
          </a:xfrm>
          <a:prstGeom prst="rect">
            <a:avLst/>
          </a:prstGeom>
          <a:noFill/>
          <a:ln w="19050">
            <a:solidFill>
              <a:srgbClr val="CCFFFF"/>
            </a:solidFill>
            <a:miter lim="800000"/>
            <a:headEnd/>
            <a:tailEnd/>
          </a:ln>
          <a:extLst>
            <a:ext uri="{909E8E84-426E-40DD-AFC4-6F175D3DCCD1}">
              <a14:hiddenFill xmlns:a14="http://schemas.microsoft.com/office/drawing/2010/main">
                <a:solidFill>
                  <a:srgbClr val="FFFFFF"/>
                </a:solidFill>
              </a14:hiddenFill>
            </a:ext>
          </a:extLst>
        </p:spPr>
      </p:pic>
      <p:sp>
        <p:nvSpPr>
          <p:cNvPr id="17416" name="矩形 11"/>
          <p:cNvSpPr>
            <a:spLocks noChangeArrowheads="1"/>
          </p:cNvSpPr>
          <p:nvPr/>
        </p:nvSpPr>
        <p:spPr bwMode="auto">
          <a:xfrm>
            <a:off x="4879975" y="1318369"/>
            <a:ext cx="915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1800" dirty="0">
                <a:solidFill>
                  <a:srgbClr val="FF0000"/>
                </a:solidFill>
              </a:rPr>
              <a:t>0.39 eV</a:t>
            </a:r>
            <a:endParaRPr lang="zh-CN" altLang="en-US" sz="1800" dirty="0">
              <a:solidFill>
                <a:srgbClr val="FF0000"/>
              </a:solidFill>
            </a:endParaRPr>
          </a:p>
        </p:txBody>
      </p:sp>
      <p:sp>
        <p:nvSpPr>
          <p:cNvPr id="17417" name="矩形 12"/>
          <p:cNvSpPr>
            <a:spLocks noChangeArrowheads="1"/>
          </p:cNvSpPr>
          <p:nvPr/>
        </p:nvSpPr>
        <p:spPr bwMode="auto">
          <a:xfrm>
            <a:off x="4879975" y="2901106"/>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1800">
                <a:solidFill>
                  <a:srgbClr val="0066FF"/>
                </a:solidFill>
              </a:rPr>
              <a:t>0.63 eV</a:t>
            </a:r>
            <a:endParaRPr lang="zh-CN" altLang="en-US" sz="1800">
              <a:solidFill>
                <a:srgbClr val="0066FF"/>
              </a:solidFill>
            </a:endParaRPr>
          </a:p>
        </p:txBody>
      </p:sp>
      <p:sp>
        <p:nvSpPr>
          <p:cNvPr id="17418" name="矩形 20"/>
          <p:cNvSpPr>
            <a:spLocks noChangeArrowheads="1"/>
          </p:cNvSpPr>
          <p:nvPr/>
        </p:nvSpPr>
        <p:spPr bwMode="auto">
          <a:xfrm>
            <a:off x="4879975" y="2243881"/>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1800"/>
              <a:t>0.28 eV</a:t>
            </a:r>
            <a:endParaRPr lang="zh-CN" altLang="en-US" sz="1800"/>
          </a:p>
        </p:txBody>
      </p:sp>
      <p:sp>
        <p:nvSpPr>
          <p:cNvPr id="17419" name="矩形 22"/>
          <p:cNvSpPr>
            <a:spLocks noChangeArrowheads="1"/>
          </p:cNvSpPr>
          <p:nvPr/>
        </p:nvSpPr>
        <p:spPr bwMode="auto">
          <a:xfrm>
            <a:off x="3863975" y="1943844"/>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1800">
                <a:solidFill>
                  <a:srgbClr val="FF0000"/>
                </a:solidFill>
              </a:rPr>
              <a:t>0.52 eV</a:t>
            </a:r>
            <a:endParaRPr lang="zh-CN" altLang="en-US" sz="1800">
              <a:solidFill>
                <a:srgbClr val="FF0000"/>
              </a:solidFill>
            </a:endParaRPr>
          </a:p>
        </p:txBody>
      </p:sp>
      <p:sp>
        <p:nvSpPr>
          <p:cNvPr id="17420" name="矩形 23"/>
          <p:cNvSpPr>
            <a:spLocks noChangeArrowheads="1"/>
          </p:cNvSpPr>
          <p:nvPr/>
        </p:nvSpPr>
        <p:spPr bwMode="auto">
          <a:xfrm>
            <a:off x="3890963" y="3499594"/>
            <a:ext cx="915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1800">
                <a:solidFill>
                  <a:srgbClr val="0066FF"/>
                </a:solidFill>
              </a:rPr>
              <a:t>1.38 eV</a:t>
            </a:r>
            <a:endParaRPr lang="zh-CN" altLang="en-US" sz="1800">
              <a:solidFill>
                <a:srgbClr val="0066FF"/>
              </a:solidFill>
            </a:endParaRPr>
          </a:p>
        </p:txBody>
      </p:sp>
      <p:sp>
        <p:nvSpPr>
          <p:cNvPr id="17421" name="矩形 24"/>
          <p:cNvSpPr>
            <a:spLocks noChangeArrowheads="1"/>
          </p:cNvSpPr>
          <p:nvPr/>
        </p:nvSpPr>
        <p:spPr bwMode="auto">
          <a:xfrm>
            <a:off x="3938588" y="2674094"/>
            <a:ext cx="915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de-DE" altLang="zh-CN" sz="1800" dirty="0"/>
              <a:t>0.94 eV</a:t>
            </a:r>
            <a:endParaRPr lang="zh-CN" altLang="en-US" sz="1800" dirty="0"/>
          </a:p>
        </p:txBody>
      </p:sp>
      <p:sp>
        <p:nvSpPr>
          <p:cNvPr id="21"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22" name="图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26" name="Rectangle 10"/>
          <p:cNvSpPr>
            <a:spLocks noChangeArrowheads="1"/>
          </p:cNvSpPr>
          <p:nvPr/>
        </p:nvSpPr>
        <p:spPr bwMode="auto">
          <a:xfrm>
            <a:off x="509704" y="4936814"/>
            <a:ext cx="40517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buFont typeface="Wingdings" pitchFamily="2" charset="2"/>
              <a:buNone/>
              <a:defRPr/>
            </a:pPr>
            <a:r>
              <a:rPr lang="en-US" altLang="zh-CN" sz="2400" dirty="0">
                <a:solidFill>
                  <a:srgbClr val="000099"/>
                </a:solidFill>
                <a:latin typeface="Times New Roman" pitchFamily="18" charset="0"/>
              </a:rPr>
              <a:t>I</a:t>
            </a:r>
            <a:r>
              <a:rPr lang="en-US" altLang="zh-CN" sz="2400" baseline="-25000" dirty="0">
                <a:solidFill>
                  <a:srgbClr val="000099"/>
                </a:solidFill>
                <a:latin typeface="Times New Roman" pitchFamily="18" charset="0"/>
              </a:rPr>
              <a:t>2</a:t>
            </a:r>
            <a:r>
              <a:rPr lang="zh-CN" altLang="en-US" sz="2400" dirty="0">
                <a:solidFill>
                  <a:srgbClr val="000099"/>
                </a:solidFill>
                <a:latin typeface="Times New Roman" pitchFamily="18" charset="0"/>
              </a:rPr>
              <a:t>吸附自动解离！</a:t>
            </a:r>
            <a:r>
              <a:rPr lang="en-US" altLang="zh-CN" sz="2400" i="1" dirty="0" err="1">
                <a:solidFill>
                  <a:srgbClr val="000099"/>
                </a:solidFill>
                <a:latin typeface="Times New Roman" pitchFamily="18" charset="0"/>
              </a:rPr>
              <a:t>E</a:t>
            </a:r>
            <a:r>
              <a:rPr lang="en-US" altLang="zh-CN" sz="2400" baseline="-25000" dirty="0" err="1">
                <a:solidFill>
                  <a:srgbClr val="000099"/>
                </a:solidFill>
                <a:latin typeface="Times New Roman" pitchFamily="18" charset="0"/>
              </a:rPr>
              <a:t>a</a:t>
            </a:r>
            <a:r>
              <a:rPr lang="en-US" altLang="zh-CN" sz="2400" baseline="30000" dirty="0" err="1">
                <a:solidFill>
                  <a:srgbClr val="000099"/>
                </a:solidFill>
                <a:latin typeface="Times New Roman" pitchFamily="18" charset="0"/>
              </a:rPr>
              <a:t>dis</a:t>
            </a:r>
            <a:r>
              <a:rPr lang="en-US" altLang="zh-CN" sz="2400" dirty="0">
                <a:solidFill>
                  <a:srgbClr val="000099"/>
                </a:solidFill>
                <a:latin typeface="Times New Roman" pitchFamily="18" charset="0"/>
              </a:rPr>
              <a:t>  ≈  0</a:t>
            </a:r>
            <a:r>
              <a:rPr lang="zh-CN" altLang="en-US" sz="2400" dirty="0">
                <a:solidFill>
                  <a:srgbClr val="000099"/>
                </a:solidFill>
                <a:latin typeface="Times New Roman" pitchFamily="18" charset="0"/>
              </a:rPr>
              <a:t>；</a:t>
            </a:r>
            <a:endParaRPr lang="en-US" altLang="zh-CN" sz="2400" dirty="0">
              <a:solidFill>
                <a:srgbClr val="000099"/>
              </a:solidFill>
              <a:latin typeface="Times New Roman" pitchFamily="18" charset="0"/>
            </a:endParaRPr>
          </a:p>
          <a:p>
            <a:pPr>
              <a:lnSpc>
                <a:spcPct val="120000"/>
              </a:lnSpc>
              <a:buClr>
                <a:schemeClr val="folHlink"/>
              </a:buClr>
              <a:buSzPct val="60000"/>
              <a:buFont typeface="Wingdings" pitchFamily="2" charset="2"/>
              <a:buNone/>
              <a:defRPr/>
            </a:pPr>
            <a:r>
              <a:rPr lang="en-US" altLang="zh-CN" sz="2400" i="1" dirty="0">
                <a:solidFill>
                  <a:srgbClr val="000099"/>
                </a:solidFill>
                <a:latin typeface="Times New Roman" pitchFamily="18" charset="0"/>
              </a:rPr>
              <a:t>                               </a:t>
            </a:r>
            <a:r>
              <a:rPr lang="en-US" altLang="zh-CN" sz="2400" i="1" dirty="0" err="1">
                <a:solidFill>
                  <a:srgbClr val="FF0000"/>
                </a:solidFill>
                <a:latin typeface="Times New Roman" pitchFamily="18" charset="0"/>
              </a:rPr>
              <a:t>E</a:t>
            </a:r>
            <a:r>
              <a:rPr lang="en-US" altLang="zh-CN" sz="2400" baseline="-25000" dirty="0" err="1">
                <a:solidFill>
                  <a:srgbClr val="FF0000"/>
                </a:solidFill>
                <a:latin typeface="Times New Roman" pitchFamily="18" charset="0"/>
              </a:rPr>
              <a:t>a</a:t>
            </a:r>
            <a:r>
              <a:rPr lang="en-US" altLang="zh-CN" sz="2400" baseline="30000" dirty="0" err="1">
                <a:solidFill>
                  <a:srgbClr val="FF0000"/>
                </a:solidFill>
                <a:latin typeface="Times New Roman" pitchFamily="18" charset="0"/>
              </a:rPr>
              <a:t>des</a:t>
            </a:r>
            <a:r>
              <a:rPr lang="zh-CN" altLang="en-US" sz="2400" dirty="0">
                <a:solidFill>
                  <a:srgbClr val="FF0000"/>
                </a:solidFill>
                <a:latin typeface="Times New Roman" pitchFamily="18" charset="0"/>
              </a:rPr>
              <a:t>决速！</a:t>
            </a:r>
            <a:endParaRPr lang="en-US" altLang="zh-CN" sz="2400" dirty="0">
              <a:solidFill>
                <a:srgbClr val="FF0000"/>
              </a:solidFill>
              <a:latin typeface="Times New Roman" pitchFamily="18" charset="0"/>
            </a:endParaRPr>
          </a:p>
        </p:txBody>
      </p:sp>
      <p:graphicFrame>
        <p:nvGraphicFramePr>
          <p:cNvPr id="23" name="对象 5"/>
          <p:cNvGraphicFramePr>
            <a:graphicFrameLocks noChangeAspect="1"/>
          </p:cNvGraphicFramePr>
          <p:nvPr/>
        </p:nvGraphicFramePr>
        <p:xfrm>
          <a:off x="4716016" y="5517312"/>
          <a:ext cx="3350334" cy="720000"/>
        </p:xfrm>
        <a:graphic>
          <a:graphicData uri="http://schemas.openxmlformats.org/presentationml/2006/ole">
            <mc:AlternateContent xmlns:mc="http://schemas.openxmlformats.org/markup-compatibility/2006">
              <mc:Choice xmlns:v="urn:schemas-microsoft-com:vml" Requires="v">
                <p:oleObj spid="_x0000_s97320" name="Equation" r:id="rId11" imgW="1816100" imgH="393700" progId="Equation.DSMT4">
                  <p:embed/>
                </p:oleObj>
              </mc:Choice>
              <mc:Fallback>
                <p:oleObj name="Equation" r:id="rId11" imgW="1816100" imgH="393700" progId="Equation.DSMT4">
                  <p:embed/>
                  <p:pic>
                    <p:nvPicPr>
                      <p:cNvPr id="23"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016" y="5517312"/>
                        <a:ext cx="3350334"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Rectangle 10"/>
          <p:cNvSpPr>
            <a:spLocks noChangeArrowheads="1"/>
          </p:cNvSpPr>
          <p:nvPr/>
        </p:nvSpPr>
        <p:spPr bwMode="auto">
          <a:xfrm>
            <a:off x="4643785" y="6231566"/>
            <a:ext cx="432048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de-DE" altLang="zh-CN" sz="2400" dirty="0">
                <a:solidFill>
                  <a:srgbClr val="00009E"/>
                </a:solidFill>
                <a:latin typeface="Times New Roman" panose="02020603050405020304" pitchFamily="18" charset="0"/>
                <a:cs typeface="Times New Roman" panose="02020603050405020304" pitchFamily="18" charset="0"/>
              </a:rPr>
              <a:t>N/In</a:t>
            </a:r>
            <a:r>
              <a:rPr lang="de-DE" altLang="zh-CN" sz="2400" baseline="-25000" dirty="0">
                <a:solidFill>
                  <a:srgbClr val="00009E"/>
                </a:solidFill>
                <a:latin typeface="Times New Roman" panose="02020603050405020304" pitchFamily="18" charset="0"/>
                <a:cs typeface="Times New Roman" panose="02020603050405020304" pitchFamily="18" charset="0"/>
              </a:rPr>
              <a:t>2</a:t>
            </a:r>
            <a:r>
              <a:rPr lang="de-DE" altLang="zh-CN" sz="2400" dirty="0">
                <a:solidFill>
                  <a:srgbClr val="00009E"/>
                </a:solidFill>
                <a:latin typeface="Times New Roman" panose="02020603050405020304" pitchFamily="18" charset="0"/>
                <a:cs typeface="Times New Roman" panose="02020603050405020304" pitchFamily="18" charset="0"/>
              </a:rPr>
              <a:t>O</a:t>
            </a:r>
            <a:r>
              <a:rPr lang="de-DE" altLang="zh-CN" sz="2400" baseline="-25000" dirty="0">
                <a:solidFill>
                  <a:srgbClr val="00009E"/>
                </a:solidFill>
                <a:latin typeface="Times New Roman" panose="02020603050405020304" pitchFamily="18" charset="0"/>
                <a:cs typeface="Times New Roman" panose="02020603050405020304" pitchFamily="18" charset="0"/>
              </a:rPr>
              <a:t>3</a:t>
            </a:r>
            <a:r>
              <a:rPr lang="en-US" altLang="zh-CN" sz="2400" dirty="0">
                <a:solidFill>
                  <a:srgbClr val="00009E"/>
                </a:solidFill>
                <a:latin typeface="Times New Roman" panose="02020603050405020304" pitchFamily="18" charset="0"/>
                <a:cs typeface="Times New Roman" panose="02020603050405020304" pitchFamily="18" charset="0"/>
              </a:rPr>
              <a:t>(</a:t>
            </a:r>
            <a:r>
              <a:rPr lang="de-DE" altLang="zh-CN" sz="2400" dirty="0">
                <a:solidFill>
                  <a:srgbClr val="00009E"/>
                </a:solidFill>
                <a:latin typeface="Times New Roman" panose="02020603050405020304" pitchFamily="18" charset="0"/>
                <a:cs typeface="Times New Roman" panose="02020603050405020304" pitchFamily="18" charset="0"/>
              </a:rPr>
              <a:t>110)&gt;Pt(111)&gt;Pt(411). </a:t>
            </a:r>
            <a:endParaRPr lang="zh-CN" altLang="zh-CN" sz="2400" dirty="0">
              <a:solidFill>
                <a:srgbClr val="00009E"/>
              </a:solidFill>
              <a:latin typeface="Times New Roman" panose="02020603050405020304" pitchFamily="18" charset="0"/>
              <a:cs typeface="Times New Roman" panose="02020603050405020304" pitchFamily="18" charset="0"/>
            </a:endParaRPr>
          </a:p>
        </p:txBody>
      </p:sp>
      <p:sp>
        <p:nvSpPr>
          <p:cNvPr id="28" name="Rectangle 10"/>
          <p:cNvSpPr>
            <a:spLocks noChangeArrowheads="1"/>
          </p:cNvSpPr>
          <p:nvPr/>
        </p:nvSpPr>
        <p:spPr bwMode="auto">
          <a:xfrm>
            <a:off x="4671583" y="4920381"/>
            <a:ext cx="405176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en-US" altLang="zh-CN" sz="2400" dirty="0">
                <a:latin typeface="Times New Roman" panose="02020603050405020304" pitchFamily="18" charset="0"/>
                <a:cs typeface="Times New Roman" panose="02020603050405020304" pitchFamily="18" charset="0"/>
              </a:rPr>
              <a:t>IRR</a:t>
            </a:r>
            <a:r>
              <a:rPr lang="zh-CN" altLang="en-US" sz="2400" dirty="0">
                <a:latin typeface="Times New Roman" panose="02020603050405020304" pitchFamily="18" charset="0"/>
                <a:cs typeface="Times New Roman" panose="02020603050405020304" pitchFamily="18" charset="0"/>
              </a:rPr>
              <a:t>交换电流</a:t>
            </a:r>
            <a:endParaRPr lang="zh-CN" altLang="zh-CN" sz="2400" baseline="-25000" dirty="0">
              <a:latin typeface="Times New Roman" panose="02020603050405020304" pitchFamily="18" charset="0"/>
              <a:cs typeface="Times New Roman" panose="02020603050405020304" pitchFamily="18" charset="0"/>
            </a:endParaRPr>
          </a:p>
        </p:txBody>
      </p:sp>
      <p:sp>
        <p:nvSpPr>
          <p:cNvPr id="29" name="矩形 10"/>
          <p:cNvSpPr>
            <a:spLocks noChangeArrowheads="1"/>
          </p:cNvSpPr>
          <p:nvPr/>
        </p:nvSpPr>
        <p:spPr bwMode="auto">
          <a:xfrm>
            <a:off x="720000" y="18000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动力学分析</a:t>
            </a:r>
          </a:p>
        </p:txBody>
      </p:sp>
    </p:spTree>
    <p:extLst>
      <p:ext uri="{BB962C8B-B14F-4D97-AF65-F5344CB8AC3E}">
        <p14:creationId xmlns:p14="http://schemas.microsoft.com/office/powerpoint/2010/main" val="19319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0" name="矩形 10"/>
          <p:cNvSpPr>
            <a:spLocks noChangeArrowheads="1"/>
          </p:cNvSpPr>
          <p:nvPr/>
        </p:nvSpPr>
        <p:spPr bwMode="auto">
          <a:xfrm>
            <a:off x="720000" y="18000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改性原因分析</a:t>
            </a:r>
          </a:p>
        </p:txBody>
      </p:sp>
      <p:sp>
        <p:nvSpPr>
          <p:cNvPr id="16" name="Text Box 207"/>
          <p:cNvSpPr txBox="1">
            <a:spLocks noChangeArrowheads="1"/>
          </p:cNvSpPr>
          <p:nvPr/>
        </p:nvSpPr>
        <p:spPr bwMode="auto">
          <a:xfrm>
            <a:off x="2068705" y="5533561"/>
            <a:ext cx="495156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ClrTx/>
              <a:buSzTx/>
              <a:buFont typeface="Wingdings" panose="05000000000000000000" pitchFamily="2" charset="2"/>
              <a:buChar char="Ø"/>
            </a:pPr>
            <a:r>
              <a:rPr lang="zh-CN" altLang="en-US" sz="2400" dirty="0">
                <a:solidFill>
                  <a:srgbClr val="000099"/>
                </a:solidFill>
              </a:rPr>
              <a:t>几何因素，</a:t>
            </a:r>
            <a:r>
              <a:rPr lang="en-US" altLang="zh-CN" sz="2400" dirty="0">
                <a:solidFill>
                  <a:srgbClr val="000099"/>
                </a:solidFill>
              </a:rPr>
              <a:t> O</a:t>
            </a:r>
            <a:r>
              <a:rPr lang="en-US" altLang="zh-CN" sz="2400" baseline="-25000" dirty="0">
                <a:solidFill>
                  <a:srgbClr val="000099"/>
                </a:solidFill>
              </a:rPr>
              <a:t>ss</a:t>
            </a:r>
            <a:r>
              <a:rPr lang="en-US" altLang="zh-CN" sz="2400" dirty="0">
                <a:solidFill>
                  <a:srgbClr val="000099"/>
                </a:solidFill>
              </a:rPr>
              <a:t>-In         N-In</a:t>
            </a:r>
          </a:p>
          <a:p>
            <a:pPr>
              <a:spcBef>
                <a:spcPct val="0"/>
              </a:spcBef>
              <a:spcAft>
                <a:spcPts val="600"/>
              </a:spcAft>
              <a:buClrTx/>
              <a:buSzTx/>
              <a:buFont typeface="Wingdings" panose="05000000000000000000" pitchFamily="2" charset="2"/>
              <a:buChar char="Ø"/>
            </a:pPr>
            <a:r>
              <a:rPr lang="zh-CN" altLang="en-US" sz="2400" dirty="0">
                <a:solidFill>
                  <a:srgbClr val="000099"/>
                </a:solidFill>
              </a:rPr>
              <a:t>电子因素，电子重排、</a:t>
            </a:r>
            <a:r>
              <a:rPr lang="en-US" altLang="zh-CN" sz="2400" dirty="0">
                <a:solidFill>
                  <a:srgbClr val="000099"/>
                </a:solidFill>
                <a:latin typeface="Times New Roman" panose="02020603050405020304" pitchFamily="18" charset="0"/>
                <a:cs typeface="Times New Roman" panose="02020603050405020304" pitchFamily="18" charset="0"/>
              </a:rPr>
              <a:t>N</a:t>
            </a:r>
            <a:r>
              <a:rPr lang="zh-CN" altLang="en-US" sz="2400" dirty="0">
                <a:solidFill>
                  <a:srgbClr val="000099"/>
                </a:solidFill>
              </a:rPr>
              <a:t>提供</a:t>
            </a:r>
            <a:endParaRPr lang="de-DE" altLang="zh-CN" sz="2400" dirty="0">
              <a:solidFill>
                <a:srgbClr val="000099"/>
              </a:solidFill>
            </a:endParaRPr>
          </a:p>
        </p:txBody>
      </p:sp>
      <p:pic>
        <p:nvPicPr>
          <p:cNvPr id="12" name="图片 11"/>
          <p:cNvPicPr>
            <a:picLocks noChangeAspect="1"/>
          </p:cNvPicPr>
          <p:nvPr/>
        </p:nvPicPr>
        <p:blipFill rotWithShape="1">
          <a:blip r:embed="rId5"/>
          <a:srcRect r="26876"/>
          <a:stretch/>
        </p:blipFill>
        <p:spPr>
          <a:xfrm>
            <a:off x="1719928" y="1219716"/>
            <a:ext cx="5300344" cy="1921252"/>
          </a:xfrm>
          <a:prstGeom prst="rect">
            <a:avLst/>
          </a:prstGeom>
        </p:spPr>
      </p:pic>
      <p:sp>
        <p:nvSpPr>
          <p:cNvPr id="14" name="矩形 13"/>
          <p:cNvSpPr/>
          <p:nvPr/>
        </p:nvSpPr>
        <p:spPr bwMode="auto">
          <a:xfrm>
            <a:off x="3159750" y="1911610"/>
            <a:ext cx="620162" cy="36361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sp>
        <p:nvSpPr>
          <p:cNvPr id="15" name="矩形 14"/>
          <p:cNvSpPr/>
          <p:nvPr/>
        </p:nvSpPr>
        <p:spPr bwMode="auto">
          <a:xfrm>
            <a:off x="5292080" y="1928181"/>
            <a:ext cx="690582" cy="10241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sp>
        <p:nvSpPr>
          <p:cNvPr id="17" name="矩形 16"/>
          <p:cNvSpPr/>
          <p:nvPr/>
        </p:nvSpPr>
        <p:spPr bwMode="auto">
          <a:xfrm>
            <a:off x="3777502" y="2304168"/>
            <a:ext cx="650482" cy="64820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graphicFrame>
        <p:nvGraphicFramePr>
          <p:cNvPr id="13" name="对象 3"/>
          <p:cNvGraphicFramePr>
            <a:graphicFrameLocks noChangeAspect="1"/>
          </p:cNvGraphicFramePr>
          <p:nvPr/>
        </p:nvGraphicFramePr>
        <p:xfrm>
          <a:off x="2259747" y="3232702"/>
          <a:ext cx="4220706" cy="2068202"/>
        </p:xfrm>
        <a:graphic>
          <a:graphicData uri="http://schemas.openxmlformats.org/presentationml/2006/ole">
            <mc:AlternateContent xmlns:mc="http://schemas.openxmlformats.org/markup-compatibility/2006">
              <mc:Choice xmlns:v="urn:schemas-microsoft-com:vml" Requires="v">
                <p:oleObj spid="_x0000_s98324" name="Graph" r:id="rId6" imgW="4023360" imgH="2926080" progId="Origin50.Graph">
                  <p:embed/>
                </p:oleObj>
              </mc:Choice>
              <mc:Fallback>
                <p:oleObj name="Graph" r:id="rId6" imgW="4023360" imgH="2926080" progId="Origin50.Graph">
                  <p:embed/>
                  <p:pic>
                    <p:nvPicPr>
                      <p:cNvPr id="13" name="对象 3"/>
                      <p:cNvPicPr>
                        <a:picLocks noChangeAspect="1" noChangeArrowheads="1"/>
                      </p:cNvPicPr>
                      <p:nvPr/>
                    </p:nvPicPr>
                    <p:blipFill>
                      <a:blip r:embed="rId7">
                        <a:extLst>
                          <a:ext uri="{28A0092B-C50C-407E-A947-70E740481C1C}">
                            <a14:useLocalDpi xmlns:a14="http://schemas.microsoft.com/office/drawing/2010/main" val="0"/>
                          </a:ext>
                        </a:extLst>
                      </a:blip>
                      <a:srcRect r="2684" b="34448"/>
                      <a:stretch>
                        <a:fillRect/>
                      </a:stretch>
                    </p:blipFill>
                    <p:spPr bwMode="auto">
                      <a:xfrm>
                        <a:off x="2259747" y="3232702"/>
                        <a:ext cx="4220706" cy="2068202"/>
                      </a:xfrm>
                      <a:prstGeom prst="rect">
                        <a:avLst/>
                      </a:prstGeom>
                      <a:noFill/>
                      <a:ln w="19050">
                        <a:solidFill>
                          <a:srgbClr val="00B050"/>
                        </a:solidFill>
                        <a:miter lim="800000"/>
                        <a:headEnd/>
                        <a:tailEnd/>
                      </a:ln>
                    </p:spPr>
                  </p:pic>
                </p:oleObj>
              </mc:Fallback>
            </mc:AlternateContent>
          </a:graphicData>
        </a:graphic>
      </p:graphicFrame>
      <p:cxnSp>
        <p:nvCxnSpPr>
          <p:cNvPr id="5" name="直接箭头连接符 4"/>
          <p:cNvCxnSpPr/>
          <p:nvPr/>
        </p:nvCxnSpPr>
        <p:spPr bwMode="auto">
          <a:xfrm>
            <a:off x="5280313" y="5818912"/>
            <a:ext cx="576064" cy="0"/>
          </a:xfrm>
          <a:prstGeom prst="straightConnector1">
            <a:avLst/>
          </a:prstGeom>
          <a:solidFill>
            <a:schemeClr val="accent1"/>
          </a:solidFill>
          <a:ln w="603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67538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60" name="Rectangle 4"/>
          <p:cNvSpPr>
            <a:spLocks noChangeArrowheads="1"/>
          </p:cNvSpPr>
          <p:nvPr/>
        </p:nvSpPr>
        <p:spPr bwMode="auto">
          <a:xfrm>
            <a:off x="1901475" y="1844675"/>
            <a:ext cx="5128327" cy="14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150000"/>
              </a:lnSpc>
              <a:defRPr/>
            </a:pPr>
            <a:r>
              <a:rPr lang="zh-CN" altLang="zh-CN" sz="3200" dirty="0">
                <a:solidFill>
                  <a:srgbClr val="FF0000"/>
                </a:solidFill>
              </a:rPr>
              <a:t>杂原子掺杂改性石墨烯催化</a:t>
            </a:r>
            <a:endParaRPr lang="en-US" altLang="zh-CN" sz="3200" dirty="0">
              <a:solidFill>
                <a:srgbClr val="FF0000"/>
              </a:solidFill>
            </a:endParaRPr>
          </a:p>
          <a:p>
            <a:pPr algn="ctr">
              <a:lnSpc>
                <a:spcPct val="150000"/>
              </a:lnSpc>
              <a:defRPr/>
            </a:pPr>
            <a:r>
              <a:rPr lang="en-US" altLang="zh-CN" sz="3200" dirty="0">
                <a:solidFill>
                  <a:srgbClr val="FF0000"/>
                </a:solidFill>
                <a:latin typeface="Times New Roman" panose="02020603050405020304" pitchFamily="18" charset="0"/>
                <a:cs typeface="Times New Roman" panose="02020603050405020304" pitchFamily="18" charset="0"/>
              </a:rPr>
              <a:t>I</a:t>
            </a:r>
            <a:r>
              <a:rPr lang="en-US" altLang="zh-CN" sz="3200" baseline="-25000" dirty="0">
                <a:solidFill>
                  <a:srgbClr val="FF0000"/>
                </a:solidFill>
                <a:latin typeface="Times New Roman" panose="02020603050405020304" pitchFamily="18" charset="0"/>
                <a:cs typeface="Times New Roman" panose="02020603050405020304" pitchFamily="18" charset="0"/>
              </a:rPr>
              <a:t>3</a:t>
            </a:r>
            <a:r>
              <a:rPr lang="en-US" altLang="zh-CN" sz="3200" baseline="30000" dirty="0">
                <a:solidFill>
                  <a:srgbClr val="FF0000"/>
                </a:solidFill>
                <a:latin typeface="Times New Roman" panose="02020603050405020304" pitchFamily="18" charset="0"/>
                <a:cs typeface="Times New Roman" panose="02020603050405020304" pitchFamily="18" charset="0"/>
              </a:rPr>
              <a:t>-</a:t>
            </a:r>
            <a:r>
              <a:rPr lang="zh-CN" altLang="zh-CN" sz="3200" dirty="0">
                <a:solidFill>
                  <a:srgbClr val="FF0000"/>
                </a:solidFill>
              </a:rPr>
              <a:t>还原反应研究</a:t>
            </a:r>
            <a:endParaRPr lang="zh-CN" altLang="en-US" sz="3200" b="0" dirty="0">
              <a:solidFill>
                <a:srgbClr val="FF0000"/>
              </a:solidFill>
              <a:latin typeface="黑体" pitchFamily="2" charset="-122"/>
              <a:ea typeface="黑体" pitchFamily="2" charset="-122"/>
            </a:endParaRPr>
          </a:p>
        </p:txBody>
      </p:sp>
      <p:sp>
        <p:nvSpPr>
          <p:cNvPr id="1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8" name="Rectangle 7"/>
          <p:cNvSpPr>
            <a:spLocks noChangeArrowheads="1"/>
          </p:cNvSpPr>
          <p:nvPr/>
        </p:nvSpPr>
        <p:spPr bwMode="auto">
          <a:xfrm>
            <a:off x="0" y="6480000"/>
            <a:ext cx="27302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CC0000"/>
                </a:solidFill>
                <a:latin typeface="Times New Roman" pitchFamily="18" charset="0"/>
              </a:rPr>
              <a:t>ACS Catal.2016. (In reply)</a:t>
            </a:r>
          </a:p>
        </p:txBody>
      </p:sp>
      <p:sp>
        <p:nvSpPr>
          <p:cNvPr id="9" name="矩形 10"/>
          <p:cNvSpPr>
            <a:spLocks noChangeArrowheads="1"/>
          </p:cNvSpPr>
          <p:nvPr/>
        </p:nvSpPr>
        <p:spPr bwMode="auto">
          <a:xfrm>
            <a:off x="720000" y="180000"/>
            <a:ext cx="36551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2.</a:t>
            </a:r>
            <a:r>
              <a:rPr lang="en-US" altLang="zh-CN" sz="28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IRR</a:t>
            </a: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催化剂活性调控</a:t>
            </a:r>
          </a:p>
        </p:txBody>
      </p:sp>
    </p:spTree>
    <p:extLst>
      <p:ext uri="{BB962C8B-B14F-4D97-AF65-F5344CB8AC3E}">
        <p14:creationId xmlns:p14="http://schemas.microsoft.com/office/powerpoint/2010/main" val="2975727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9"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计算模型</a:t>
            </a:r>
          </a:p>
        </p:txBody>
      </p:sp>
      <p:graphicFrame>
        <p:nvGraphicFramePr>
          <p:cNvPr id="4" name="表格 3"/>
          <p:cNvGraphicFramePr>
            <a:graphicFrameLocks noGrp="1"/>
          </p:cNvGraphicFramePr>
          <p:nvPr/>
        </p:nvGraphicFramePr>
        <p:xfrm>
          <a:off x="1115616" y="5877272"/>
          <a:ext cx="7272804" cy="621538"/>
        </p:xfrm>
        <a:graphic>
          <a:graphicData uri="http://schemas.openxmlformats.org/drawingml/2006/table">
            <a:tbl>
              <a:tblPr firstRow="1" bandRow="1">
                <a:tableStyleId>{C083E6E3-FA7D-4D7B-A595-EF9225AFEA82}</a:tableStyleId>
              </a:tblPr>
              <a:tblGrid>
                <a:gridCol w="575148">
                  <a:extLst>
                    <a:ext uri="{9D8B030D-6E8A-4147-A177-3AD203B41FA5}">
                      <a16:colId xmlns:a16="http://schemas.microsoft.com/office/drawing/2014/main" val="20000"/>
                    </a:ext>
                  </a:extLst>
                </a:gridCol>
                <a:gridCol w="558138">
                  <a:extLst>
                    <a:ext uri="{9D8B030D-6E8A-4147-A177-3AD203B41FA5}">
                      <a16:colId xmlns:a16="http://schemas.microsoft.com/office/drawing/2014/main" val="20001"/>
                    </a:ext>
                  </a:extLst>
                </a:gridCol>
                <a:gridCol w="558138">
                  <a:extLst>
                    <a:ext uri="{9D8B030D-6E8A-4147-A177-3AD203B41FA5}">
                      <a16:colId xmlns:a16="http://schemas.microsoft.com/office/drawing/2014/main" val="20002"/>
                    </a:ext>
                  </a:extLst>
                </a:gridCol>
                <a:gridCol w="558138">
                  <a:extLst>
                    <a:ext uri="{9D8B030D-6E8A-4147-A177-3AD203B41FA5}">
                      <a16:colId xmlns:a16="http://schemas.microsoft.com/office/drawing/2014/main" val="20003"/>
                    </a:ext>
                  </a:extLst>
                </a:gridCol>
                <a:gridCol w="558138">
                  <a:extLst>
                    <a:ext uri="{9D8B030D-6E8A-4147-A177-3AD203B41FA5}">
                      <a16:colId xmlns:a16="http://schemas.microsoft.com/office/drawing/2014/main" val="20004"/>
                    </a:ext>
                  </a:extLst>
                </a:gridCol>
                <a:gridCol w="558138">
                  <a:extLst>
                    <a:ext uri="{9D8B030D-6E8A-4147-A177-3AD203B41FA5}">
                      <a16:colId xmlns:a16="http://schemas.microsoft.com/office/drawing/2014/main" val="20005"/>
                    </a:ext>
                  </a:extLst>
                </a:gridCol>
                <a:gridCol w="558138">
                  <a:extLst>
                    <a:ext uri="{9D8B030D-6E8A-4147-A177-3AD203B41FA5}">
                      <a16:colId xmlns:a16="http://schemas.microsoft.com/office/drawing/2014/main" val="20006"/>
                    </a:ext>
                  </a:extLst>
                </a:gridCol>
                <a:gridCol w="558138">
                  <a:extLst>
                    <a:ext uri="{9D8B030D-6E8A-4147-A177-3AD203B41FA5}">
                      <a16:colId xmlns:a16="http://schemas.microsoft.com/office/drawing/2014/main" val="20007"/>
                    </a:ext>
                  </a:extLst>
                </a:gridCol>
                <a:gridCol w="558138">
                  <a:extLst>
                    <a:ext uri="{9D8B030D-6E8A-4147-A177-3AD203B41FA5}">
                      <a16:colId xmlns:a16="http://schemas.microsoft.com/office/drawing/2014/main" val="20008"/>
                    </a:ext>
                  </a:extLst>
                </a:gridCol>
                <a:gridCol w="558138">
                  <a:extLst>
                    <a:ext uri="{9D8B030D-6E8A-4147-A177-3AD203B41FA5}">
                      <a16:colId xmlns:a16="http://schemas.microsoft.com/office/drawing/2014/main" val="20009"/>
                    </a:ext>
                  </a:extLst>
                </a:gridCol>
                <a:gridCol w="558138">
                  <a:extLst>
                    <a:ext uri="{9D8B030D-6E8A-4147-A177-3AD203B41FA5}">
                      <a16:colId xmlns:a16="http://schemas.microsoft.com/office/drawing/2014/main" val="20010"/>
                    </a:ext>
                  </a:extLst>
                </a:gridCol>
                <a:gridCol w="558138">
                  <a:extLst>
                    <a:ext uri="{9D8B030D-6E8A-4147-A177-3AD203B41FA5}">
                      <a16:colId xmlns:a16="http://schemas.microsoft.com/office/drawing/2014/main" val="20011"/>
                    </a:ext>
                  </a:extLst>
                </a:gridCol>
                <a:gridCol w="558138">
                  <a:extLst>
                    <a:ext uri="{9D8B030D-6E8A-4147-A177-3AD203B41FA5}">
                      <a16:colId xmlns:a16="http://schemas.microsoft.com/office/drawing/2014/main" val="20012"/>
                    </a:ext>
                  </a:extLst>
                </a:gridCol>
              </a:tblGrid>
              <a:tr h="0">
                <a:tc>
                  <a:txBody>
                    <a:bodyPr/>
                    <a:lstStyle/>
                    <a:p>
                      <a:pPr algn="ctr">
                        <a:lnSpc>
                          <a:spcPct val="125000"/>
                        </a:lnSpc>
                        <a:spcAft>
                          <a:spcPts val="0"/>
                        </a:spcAft>
                      </a:pPr>
                      <a:r>
                        <a:rPr lang="en-GB" sz="1400" b="1" kern="0" dirty="0">
                          <a:effectLst/>
                          <a:latin typeface="Times New Roman" panose="02020603050405020304" pitchFamily="18" charset="0"/>
                          <a:cs typeface="Times New Roman" panose="02020603050405020304" pitchFamily="18" charset="0"/>
                        </a:rPr>
                        <a:t>No.</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2</a:t>
                      </a:r>
                      <a:r>
                        <a:rPr lang="en-GB" sz="1800" b="1" kern="0" baseline="-250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2</a:t>
                      </a:r>
                      <a:r>
                        <a:rPr lang="en-GB" sz="1800" b="1" kern="0" baseline="-25000" dirty="0">
                          <a:effectLst/>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3</a:t>
                      </a:r>
                      <a:r>
                        <a:rPr lang="en-GB" sz="1800" b="1" kern="0" baseline="-250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3</a:t>
                      </a:r>
                      <a:r>
                        <a:rPr lang="en-GB" sz="1800" b="1" kern="0" baseline="-25000" dirty="0">
                          <a:effectLst/>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3</a:t>
                      </a:r>
                      <a:r>
                        <a:rPr lang="en-GB" sz="1800" b="1" kern="0" baseline="-25000" dirty="0">
                          <a:effectLst/>
                          <a:latin typeface="Times New Roman" panose="02020603050405020304" pitchFamily="18" charset="0"/>
                          <a:cs typeface="Times New Roman" panose="02020603050405020304" pitchFamily="18" charset="0"/>
                        </a:rPr>
                        <a:t>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4</a:t>
                      </a:r>
                      <a:r>
                        <a:rPr lang="en-GB" sz="1800" b="1" kern="0" baseline="-250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4</a:t>
                      </a:r>
                      <a:r>
                        <a:rPr lang="en-GB" sz="1800" b="1" kern="0" baseline="-25000" dirty="0">
                          <a:effectLst/>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4</a:t>
                      </a:r>
                      <a:r>
                        <a:rPr lang="en-GB" sz="1800" b="1" kern="0" baseline="-25000" dirty="0">
                          <a:effectLst/>
                          <a:latin typeface="Times New Roman" panose="02020603050405020304" pitchFamily="18" charset="0"/>
                          <a:cs typeface="Times New Roman" panose="02020603050405020304" pitchFamily="18" charset="0"/>
                        </a:rPr>
                        <a:t>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5</a:t>
                      </a:r>
                      <a:r>
                        <a:rPr lang="en-GB" sz="1800" b="1" kern="0" baseline="-25000" dirty="0">
                          <a:effectLst/>
                          <a:latin typeface="Times New Roman" panose="02020603050405020304" pitchFamily="18" charset="0"/>
                          <a:cs typeface="Times New Roman" panose="02020603050405020304" pitchFamily="18" charset="0"/>
                        </a:rPr>
                        <a:t>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5</a:t>
                      </a:r>
                      <a:r>
                        <a:rPr lang="en-GB" sz="1800" b="1" kern="0" baseline="-25000" dirty="0">
                          <a:effectLst/>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5</a:t>
                      </a:r>
                      <a:r>
                        <a:rPr lang="en-GB" sz="1800" b="1" kern="0" baseline="-25000" dirty="0">
                          <a:effectLst/>
                          <a:latin typeface="Times New Roman" panose="02020603050405020304" pitchFamily="18" charset="0"/>
                          <a:cs typeface="Times New Roman" panose="02020603050405020304" pitchFamily="18" charset="0"/>
                        </a:rPr>
                        <a:t>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lnSpc>
                          <a:spcPct val="125000"/>
                        </a:lnSpc>
                        <a:spcAft>
                          <a:spcPts val="0"/>
                        </a:spcAft>
                      </a:pPr>
                      <a:r>
                        <a:rPr lang="en-GB" sz="1400" b="1" kern="0" dirty="0">
                          <a:effectLst/>
                          <a:latin typeface="Times New Roman" panose="02020603050405020304" pitchFamily="18" charset="0"/>
                          <a:cs typeface="Times New Roman" panose="02020603050405020304" pitchFamily="18" charset="0"/>
                        </a:rPr>
                        <a:t>E/eV</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0.26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a:effectLst/>
                          <a:latin typeface="Times New Roman" panose="02020603050405020304" pitchFamily="18" charset="0"/>
                          <a:cs typeface="Times New Roman" panose="02020603050405020304" pitchFamily="18" charset="0"/>
                        </a:rPr>
                        <a:t>0.13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a:effectLst/>
                          <a:latin typeface="Times New Roman" panose="02020603050405020304" pitchFamily="18" charset="0"/>
                          <a:cs typeface="Times New Roman" panose="02020603050405020304" pitchFamily="18" charset="0"/>
                        </a:rPr>
                        <a:t>0.13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a:effectLst/>
                          <a:latin typeface="Times New Roman" panose="02020603050405020304" pitchFamily="18" charset="0"/>
                          <a:cs typeface="Times New Roman" panose="02020603050405020304" pitchFamily="18" charset="0"/>
                        </a:rPr>
                        <a:t>0.07</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a:effectLst/>
                          <a:latin typeface="Times New Roman" panose="02020603050405020304" pitchFamily="18" charset="0"/>
                          <a:cs typeface="Times New Roman" panose="02020603050405020304" pitchFamily="18" charset="0"/>
                        </a:rPr>
                        <a:t>0.01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0.08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0.10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a:effectLst/>
                          <a:latin typeface="Times New Roman" panose="02020603050405020304" pitchFamily="18" charset="0"/>
                          <a:cs typeface="Times New Roman" panose="02020603050405020304" pitchFamily="18" charset="0"/>
                        </a:rPr>
                        <a:t>0.08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pPr>
                      <a:r>
                        <a:rPr lang="en-GB" sz="1800" b="1" kern="0" dirty="0">
                          <a:effectLst/>
                          <a:latin typeface="Times New Roman" panose="02020603050405020304" pitchFamily="18" charset="0"/>
                          <a:cs typeface="Times New Roman" panose="02020603050405020304" pitchFamily="18" charset="0"/>
                        </a:rPr>
                        <a:t>0.03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Rectangle 10"/>
          <p:cNvSpPr>
            <a:spLocks noChangeArrowheads="1"/>
          </p:cNvSpPr>
          <p:nvPr/>
        </p:nvSpPr>
        <p:spPr bwMode="auto">
          <a:xfrm>
            <a:off x="719999" y="1313075"/>
            <a:ext cx="6466413" cy="45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石墨烯模型</a:t>
            </a:r>
            <a:r>
              <a:rPr lang="zh-CN" altLang="en-US" sz="2200" dirty="0">
                <a:solidFill>
                  <a:srgbClr val="00009E"/>
                </a:solidFill>
                <a:latin typeface="Times New Roman" panose="02020603050405020304" pitchFamily="18" charset="0"/>
                <a:cs typeface="Times New Roman" panose="02020603050405020304" pitchFamily="18" charset="0"/>
              </a:rPr>
              <a:t>：基本平面、扶椅型边缘、锯齿型边缘</a:t>
            </a:r>
            <a:endParaRPr lang="zh-CN" altLang="zh-CN" sz="2200" dirty="0">
              <a:solidFill>
                <a:srgbClr val="00009E"/>
              </a:solidFill>
              <a:latin typeface="Times New Roman" panose="02020603050405020304" pitchFamily="18" charset="0"/>
              <a:cs typeface="Times New Roman" panose="02020603050405020304" pitchFamily="18" charset="0"/>
            </a:endParaRPr>
          </a:p>
        </p:txBody>
      </p:sp>
      <p:sp>
        <p:nvSpPr>
          <p:cNvPr id="15" name="Rectangle 10"/>
          <p:cNvSpPr>
            <a:spLocks noChangeArrowheads="1"/>
          </p:cNvSpPr>
          <p:nvPr/>
        </p:nvSpPr>
        <p:spPr bwMode="auto">
          <a:xfrm>
            <a:off x="720000" y="4919836"/>
            <a:ext cx="4752528"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掺杂物：</a:t>
            </a:r>
            <a:r>
              <a:rPr lang="en-US" altLang="zh-CN" sz="2200" dirty="0">
                <a:latin typeface="Times New Roman" panose="02020603050405020304" pitchFamily="18" charset="0"/>
                <a:cs typeface="Times New Roman" panose="02020603050405020304" pitchFamily="18" charset="0"/>
              </a:rPr>
              <a:t>N</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S</a:t>
            </a:r>
            <a:endParaRPr lang="zh-CN" altLang="zh-CN" sz="2200" dirty="0">
              <a:latin typeface="Times New Roman" panose="02020603050405020304" pitchFamily="18" charset="0"/>
              <a:cs typeface="Times New Roman" panose="02020603050405020304" pitchFamily="18" charset="0"/>
            </a:endParaRPr>
          </a:p>
        </p:txBody>
      </p:sp>
      <p:sp>
        <p:nvSpPr>
          <p:cNvPr id="17" name="Rectangle 10"/>
          <p:cNvSpPr>
            <a:spLocks noChangeArrowheads="1"/>
          </p:cNvSpPr>
          <p:nvPr/>
        </p:nvSpPr>
        <p:spPr bwMode="auto">
          <a:xfrm>
            <a:off x="720000" y="5415709"/>
            <a:ext cx="4752528" cy="39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dirty="0">
                <a:latin typeface="Times New Roman" panose="02020603050405020304" pitchFamily="18" charset="0"/>
                <a:cs typeface="Times New Roman" panose="02020603050405020304" pitchFamily="18" charset="0"/>
              </a:rPr>
              <a:t>共掺杂稳定性：</a:t>
            </a:r>
            <a:endParaRPr lang="zh-CN" altLang="zh-CN" dirty="0">
              <a:latin typeface="Times New Roman" panose="02020603050405020304" pitchFamily="18" charset="0"/>
              <a:cs typeface="Times New Roman" panose="02020603050405020304" pitchFamily="18" charset="0"/>
            </a:endParaRPr>
          </a:p>
        </p:txBody>
      </p:sp>
      <p:sp>
        <p:nvSpPr>
          <p:cNvPr id="10" name="矩形 9"/>
          <p:cNvSpPr/>
          <p:nvPr/>
        </p:nvSpPr>
        <p:spPr bwMode="auto">
          <a:xfrm>
            <a:off x="1719168" y="5861938"/>
            <a:ext cx="1052632" cy="72176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sp>
        <p:nvSpPr>
          <p:cNvPr id="12" name="矩形 11"/>
          <p:cNvSpPr/>
          <p:nvPr/>
        </p:nvSpPr>
        <p:spPr bwMode="auto">
          <a:xfrm>
            <a:off x="3343252" y="5854954"/>
            <a:ext cx="652684" cy="72176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sp>
        <p:nvSpPr>
          <p:cNvPr id="14" name="矩形 13"/>
          <p:cNvSpPr/>
          <p:nvPr/>
        </p:nvSpPr>
        <p:spPr bwMode="auto">
          <a:xfrm>
            <a:off x="5053794" y="5861938"/>
            <a:ext cx="526318" cy="72176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pic>
        <p:nvPicPr>
          <p:cNvPr id="16" name="图片 15" descr="D:\ymao_project\project4_Graphene and IRR for DSCs\ymao_paper\Figure\3-models-s.tif"/>
          <p:cNvPicPr/>
          <p:nvPr/>
        </p:nvPicPr>
        <p:blipFill rotWithShape="1">
          <a:blip r:embed="rId4" cstate="print">
            <a:extLst>
              <a:ext uri="{28A0092B-C50C-407E-A947-70E740481C1C}">
                <a14:useLocalDpi xmlns:a14="http://schemas.microsoft.com/office/drawing/2010/main" val="0"/>
              </a:ext>
            </a:extLst>
          </a:blip>
          <a:srcRect l="17595" t="1905" r="19108" b="64272"/>
          <a:stretch/>
        </p:blipFill>
        <p:spPr bwMode="auto">
          <a:xfrm>
            <a:off x="1475656" y="2096165"/>
            <a:ext cx="2592288" cy="2770370"/>
          </a:xfrm>
          <a:prstGeom prst="rect">
            <a:avLst/>
          </a:prstGeom>
          <a:noFill/>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2241" t="2519" b="-2184"/>
          <a:stretch/>
        </p:blipFill>
        <p:spPr bwMode="auto">
          <a:xfrm>
            <a:off x="1187624" y="1988840"/>
            <a:ext cx="5998789" cy="2880000"/>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2685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我的资料库\Pictures\5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49359"/>
            <a:ext cx="5400000" cy="4192421"/>
          </a:xfrm>
          <a:prstGeom prst="rect">
            <a:avLst/>
          </a:prstGeom>
          <a:noFill/>
          <a:ln>
            <a:noFill/>
          </a:ln>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计算结果</a:t>
            </a:r>
          </a:p>
        </p:txBody>
      </p:sp>
      <p:graphicFrame>
        <p:nvGraphicFramePr>
          <p:cNvPr id="9" name="表格 8"/>
          <p:cNvGraphicFramePr>
            <a:graphicFrameLocks noGrp="1"/>
          </p:cNvGraphicFramePr>
          <p:nvPr/>
        </p:nvGraphicFramePr>
        <p:xfrm>
          <a:off x="6012160" y="2276872"/>
          <a:ext cx="2749179" cy="1855446"/>
        </p:xfrm>
        <a:graphic>
          <a:graphicData uri="http://schemas.openxmlformats.org/drawingml/2006/table">
            <a:tbl>
              <a:tblPr firstRow="1" firstCol="1" lastRow="1" lastCol="1" bandRow="1" bandCol="1">
                <a:tableStyleId>{2D5ABB26-0587-4C30-8999-92F81FD0307C}</a:tableStyleId>
              </a:tblPr>
              <a:tblGrid>
                <a:gridCol w="819077">
                  <a:extLst>
                    <a:ext uri="{9D8B030D-6E8A-4147-A177-3AD203B41FA5}">
                      <a16:colId xmlns:a16="http://schemas.microsoft.com/office/drawing/2014/main" val="20000"/>
                    </a:ext>
                  </a:extLst>
                </a:gridCol>
                <a:gridCol w="551458">
                  <a:extLst>
                    <a:ext uri="{9D8B030D-6E8A-4147-A177-3AD203B41FA5}">
                      <a16:colId xmlns:a16="http://schemas.microsoft.com/office/drawing/2014/main" val="20001"/>
                    </a:ext>
                  </a:extLst>
                </a:gridCol>
                <a:gridCol w="735952">
                  <a:extLst>
                    <a:ext uri="{9D8B030D-6E8A-4147-A177-3AD203B41FA5}">
                      <a16:colId xmlns:a16="http://schemas.microsoft.com/office/drawing/2014/main" val="20002"/>
                    </a:ext>
                  </a:extLst>
                </a:gridCol>
                <a:gridCol w="642692">
                  <a:extLst>
                    <a:ext uri="{9D8B030D-6E8A-4147-A177-3AD203B41FA5}">
                      <a16:colId xmlns:a16="http://schemas.microsoft.com/office/drawing/2014/main" val="20003"/>
                    </a:ext>
                  </a:extLst>
                </a:gridCol>
              </a:tblGrid>
              <a:tr h="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optB88-vdW</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G</a:t>
                      </a:r>
                      <a:endParaRPr kumimoji="0" lang="zh-CN"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N-G</a:t>
                      </a:r>
                      <a:endParaRPr kumimoji="0" lang="zh-CN"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a:ln>
                            <a:noFill/>
                          </a:ln>
                          <a:effectLst/>
                          <a:latin typeface="Times New Roman" panose="02020603050405020304" pitchFamily="18" charset="0"/>
                          <a:cs typeface="Times New Roman" panose="02020603050405020304" pitchFamily="18" charset="0"/>
                        </a:rPr>
                        <a:t>S-G</a:t>
                      </a:r>
                      <a:endParaRPr kumimoji="0" lang="zh-CN" altLang="zh-CN" sz="1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11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0.40</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-0.23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-0.09</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11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a:ln>
                            <a:noFill/>
                          </a:ln>
                          <a:effectLst/>
                          <a:latin typeface="Times New Roman" panose="02020603050405020304" pitchFamily="18" charset="0"/>
                          <a:cs typeface="Times New Roman" panose="02020603050405020304" pitchFamily="18" charset="0"/>
                        </a:rPr>
                        <a:t>2</a:t>
                      </a:r>
                      <a:endParaRPr kumimoji="0" lang="zh-CN" altLang="zh-CN" sz="14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-0.12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a:ln>
                            <a:noFill/>
                          </a:ln>
                          <a:effectLst/>
                          <a:latin typeface="Times New Roman" panose="02020603050405020304" pitchFamily="18" charset="0"/>
                          <a:cs typeface="Times New Roman" panose="02020603050405020304" pitchFamily="18" charset="0"/>
                        </a:rPr>
                        <a:t>0.27 </a:t>
                      </a:r>
                      <a:endParaRPr kumimoji="0" lang="zh-CN"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11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a:ln>
                            <a:noFill/>
                          </a:ln>
                          <a:effectLst/>
                          <a:latin typeface="Times New Roman" panose="02020603050405020304" pitchFamily="18" charset="0"/>
                          <a:cs typeface="Times New Roman" panose="02020603050405020304" pitchFamily="18" charset="0"/>
                        </a:rPr>
                        <a:t>3</a:t>
                      </a:r>
                      <a:endParaRPr kumimoji="0" lang="zh-CN" altLang="zh-CN" sz="14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-0.12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0.26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11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a:ln>
                            <a:noFill/>
                          </a:ln>
                          <a:effectLst/>
                          <a:latin typeface="Times New Roman" panose="02020603050405020304" pitchFamily="18" charset="0"/>
                          <a:cs typeface="Times New Roman" panose="02020603050405020304" pitchFamily="18" charset="0"/>
                        </a:rPr>
                        <a:t>4</a:t>
                      </a:r>
                      <a:endParaRPr kumimoji="0" lang="zh-CN" altLang="zh-CN" sz="14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-0.05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11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5</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-0.04</a:t>
                      </a: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10" name="Rectangle 10"/>
          <p:cNvSpPr>
            <a:spLocks noChangeArrowheads="1"/>
          </p:cNvSpPr>
          <p:nvPr/>
        </p:nvSpPr>
        <p:spPr bwMode="auto">
          <a:xfrm>
            <a:off x="6012160" y="4509120"/>
            <a:ext cx="2749179"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掺杂吸附能明显增强</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N: </a:t>
            </a:r>
            <a:r>
              <a:rPr lang="zh-CN" altLang="en-US" sz="2200" dirty="0">
                <a:solidFill>
                  <a:srgbClr val="00009E"/>
                </a:solidFill>
                <a:latin typeface="Times New Roman" panose="02020603050405020304" pitchFamily="18" charset="0"/>
                <a:cs typeface="Times New Roman" panose="02020603050405020304" pitchFamily="18" charset="0"/>
              </a:rPr>
              <a:t>离域、范围广</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S: </a:t>
            </a:r>
            <a:r>
              <a:rPr lang="zh-CN" altLang="en-US" sz="2200" dirty="0">
                <a:solidFill>
                  <a:srgbClr val="00009E"/>
                </a:solidFill>
                <a:latin typeface="Times New Roman" panose="02020603050405020304" pitchFamily="18" charset="0"/>
                <a:cs typeface="Times New Roman" panose="02020603050405020304" pitchFamily="18" charset="0"/>
              </a:rPr>
              <a:t>局域、范围小</a:t>
            </a:r>
            <a:endParaRPr lang="zh-CN" altLang="zh-CN" sz="2200" dirty="0">
              <a:solidFill>
                <a:srgbClr val="00009E"/>
              </a:solidFill>
              <a:latin typeface="Times New Roman" panose="02020603050405020304" pitchFamily="18" charset="0"/>
              <a:cs typeface="Times New Roman" panose="02020603050405020304" pitchFamily="18" charset="0"/>
            </a:endParaRPr>
          </a:p>
        </p:txBody>
      </p:sp>
      <p:sp>
        <p:nvSpPr>
          <p:cNvPr id="11" name="Rectangle 10"/>
          <p:cNvSpPr>
            <a:spLocks noChangeArrowheads="1"/>
          </p:cNvSpPr>
          <p:nvPr/>
        </p:nvSpPr>
        <p:spPr bwMode="auto">
          <a:xfrm>
            <a:off x="467544" y="1052736"/>
            <a:ext cx="4697706"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基本平面模型</a:t>
            </a:r>
            <a:endParaRPr lang="zh-CN" altLang="zh-CN" sz="2200" dirty="0">
              <a:latin typeface="Times New Roman" panose="02020603050405020304" pitchFamily="18" charset="0"/>
              <a:cs typeface="Times New Roman" panose="02020603050405020304" pitchFamily="18" charset="0"/>
            </a:endParaRPr>
          </a:p>
        </p:txBody>
      </p:sp>
      <p:sp>
        <p:nvSpPr>
          <p:cNvPr id="13" name="Rectangle 10"/>
          <p:cNvSpPr>
            <a:spLocks noChangeArrowheads="1"/>
          </p:cNvSpPr>
          <p:nvPr/>
        </p:nvSpPr>
        <p:spPr bwMode="auto">
          <a:xfrm>
            <a:off x="1043608" y="1525636"/>
            <a:ext cx="4697706"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G                      N-G                    S-G</a:t>
            </a:r>
            <a:endParaRPr lang="zh-CN" altLang="zh-CN" sz="2200" dirty="0">
              <a:solidFill>
                <a:srgbClr val="00009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77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我的资料库\Pictures\503.png"/>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203687"/>
            <a:ext cx="5579745" cy="3593465"/>
          </a:xfrm>
          <a:prstGeom prst="rect">
            <a:avLst/>
          </a:prstGeom>
          <a:noFill/>
          <a:ln>
            <a:noFill/>
          </a:ln>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计算结果</a:t>
            </a:r>
          </a:p>
        </p:txBody>
      </p:sp>
      <p:graphicFrame>
        <p:nvGraphicFramePr>
          <p:cNvPr id="10" name="表格 9"/>
          <p:cNvGraphicFramePr>
            <a:graphicFrameLocks noGrp="1"/>
          </p:cNvGraphicFramePr>
          <p:nvPr/>
        </p:nvGraphicFramePr>
        <p:xfrm>
          <a:off x="1403648" y="4851998"/>
          <a:ext cx="4464497" cy="1817362"/>
        </p:xfrm>
        <a:graphic>
          <a:graphicData uri="http://schemas.openxmlformats.org/drawingml/2006/table">
            <a:tbl>
              <a:tblPr>
                <a:tableStyleId>{2D5ABB26-0587-4C30-8999-92F81FD0307C}</a:tableStyleId>
              </a:tblPr>
              <a:tblGrid>
                <a:gridCol w="1049248">
                  <a:extLst>
                    <a:ext uri="{9D8B030D-6E8A-4147-A177-3AD203B41FA5}">
                      <a16:colId xmlns:a16="http://schemas.microsoft.com/office/drawing/2014/main" val="20000"/>
                    </a:ext>
                  </a:extLst>
                </a:gridCol>
                <a:gridCol w="830540">
                  <a:extLst>
                    <a:ext uri="{9D8B030D-6E8A-4147-A177-3AD203B41FA5}">
                      <a16:colId xmlns:a16="http://schemas.microsoft.com/office/drawing/2014/main" val="20001"/>
                    </a:ext>
                  </a:extLst>
                </a:gridCol>
                <a:gridCol w="818648">
                  <a:extLst>
                    <a:ext uri="{9D8B030D-6E8A-4147-A177-3AD203B41FA5}">
                      <a16:colId xmlns:a16="http://schemas.microsoft.com/office/drawing/2014/main" val="20002"/>
                    </a:ext>
                  </a:extLst>
                </a:gridCol>
                <a:gridCol w="823297">
                  <a:extLst>
                    <a:ext uri="{9D8B030D-6E8A-4147-A177-3AD203B41FA5}">
                      <a16:colId xmlns:a16="http://schemas.microsoft.com/office/drawing/2014/main" val="20003"/>
                    </a:ext>
                  </a:extLst>
                </a:gridCol>
                <a:gridCol w="942764">
                  <a:extLst>
                    <a:ext uri="{9D8B030D-6E8A-4147-A177-3AD203B41FA5}">
                      <a16:colId xmlns:a16="http://schemas.microsoft.com/office/drawing/2014/main" val="20004"/>
                    </a:ext>
                  </a:extLst>
                </a:gridCol>
              </a:tblGrid>
              <a:tr h="28067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optB88-vdW</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NS-G1</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NS-G2</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NS-G3</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NS-G4</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649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T w="12700" cap="flat" cmpd="sng" algn="ctr">
                      <a:solidFill>
                        <a:schemeClr val="tx1"/>
                      </a:solidFill>
                      <a:prstDash val="solid"/>
                      <a:round/>
                      <a:headEnd type="none" w="med" len="med"/>
                      <a:tailEnd type="none" w="med" len="med"/>
                    </a:lnT>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-0.56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-0.42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-0.38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-0.49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7649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2</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-0.27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-0.34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-0.34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-0.45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2"/>
                  </a:ext>
                </a:extLst>
              </a:tr>
              <a:tr h="17649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3</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-0.29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-0.34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-0.41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3"/>
                  </a:ext>
                </a:extLst>
              </a:tr>
              <a:tr h="17649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4</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-0.22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-0.38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4"/>
                  </a:ext>
                </a:extLst>
              </a:tr>
              <a:tr h="18262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u="none" strike="noStrike" cap="none" normalizeH="0" baseline="0" dirty="0">
                          <a:ln>
                            <a:noFill/>
                          </a:ln>
                          <a:effectLst/>
                          <a:latin typeface="Times New Roman" panose="02020603050405020304" pitchFamily="18" charset="0"/>
                          <a:cs typeface="Times New Roman" panose="02020603050405020304" pitchFamily="18" charset="0"/>
                        </a:rPr>
                        <a:t>5</a:t>
                      </a:r>
                      <a:endParaRPr kumimoji="0" lang="zh-CN" altLang="zh-CN" sz="14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1" marB="0" horzOverflow="overflow">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B w="12700" cap="flat" cmpd="sng" algn="ctr">
                      <a:solidFill>
                        <a:schemeClr val="tx1"/>
                      </a:solidFill>
                      <a:prstDash val="solid"/>
                      <a:round/>
                      <a:headEnd type="none" w="med" len="med"/>
                      <a:tailEnd type="none" w="med" len="med"/>
                    </a:lnB>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u="none" strike="noStrike" cap="none" normalizeH="0" baseline="0" dirty="0">
                          <a:ln>
                            <a:noFill/>
                          </a:ln>
                          <a:effectLst/>
                          <a:latin typeface="Times New Roman" panose="02020603050405020304" pitchFamily="18" charset="0"/>
                          <a:cs typeface="Times New Roman" panose="02020603050405020304" pitchFamily="18" charset="0"/>
                        </a:rPr>
                        <a:t>-0.48 </a:t>
                      </a:r>
                      <a:endParaRPr kumimoji="0" lang="zh-CN" altLang="zh-CN" sz="1800" b="1" i="0" u="none" strike="noStrike" cap="none" normalizeH="0" baseline="0" dirty="0">
                        <a:ln>
                          <a:noFill/>
                        </a:ln>
                        <a:solidFill>
                          <a:srgbClr val="31849B"/>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矩形 10"/>
          <p:cNvSpPr/>
          <p:nvPr/>
        </p:nvSpPr>
        <p:spPr>
          <a:xfrm>
            <a:off x="5940152" y="5105668"/>
            <a:ext cx="2304256" cy="1200329"/>
          </a:xfrm>
          <a:prstGeom prst="rect">
            <a:avLst/>
          </a:prstGeom>
        </p:spPr>
        <p:txBody>
          <a:bodyPr wrap="square">
            <a:spAutoFit/>
          </a:bodyPr>
          <a:lstStyle/>
          <a:p>
            <a:pPr>
              <a:lnSpc>
                <a:spcPct val="120000"/>
              </a:lnSpc>
              <a:buClr>
                <a:schemeClr val="folHlink"/>
              </a:buClr>
              <a:buSzPct val="60000"/>
              <a:defRPr/>
            </a:pPr>
            <a:r>
              <a:rPr lang="zh-CN" altLang="en-US" sz="2000" dirty="0">
                <a:solidFill>
                  <a:srgbClr val="00009E"/>
                </a:solidFill>
                <a:latin typeface="Times New Roman" panose="02020603050405020304" pitchFamily="18" charset="0"/>
                <a:cs typeface="Times New Roman" panose="02020603050405020304" pitchFamily="18" charset="0"/>
              </a:rPr>
              <a:t>共掺杂</a:t>
            </a:r>
            <a:r>
              <a:rPr lang="zh-CN" altLang="en-US" sz="2000" dirty="0">
                <a:solidFill>
                  <a:srgbClr val="FF0000"/>
                </a:solidFill>
                <a:latin typeface="Times New Roman" panose="02020603050405020304" pitchFamily="18" charset="0"/>
                <a:cs typeface="Times New Roman" panose="02020603050405020304" pitchFamily="18" charset="0"/>
              </a:rPr>
              <a:t>协同作用：</a:t>
            </a:r>
            <a:endParaRPr lang="en-US" altLang="zh-CN" sz="2000" dirty="0">
              <a:solidFill>
                <a:srgbClr val="FF0000"/>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000" dirty="0">
                <a:solidFill>
                  <a:srgbClr val="00009E"/>
                </a:solidFill>
                <a:latin typeface="Times New Roman" panose="02020603050405020304" pitchFamily="18" charset="0"/>
                <a:cs typeface="Times New Roman" panose="02020603050405020304" pitchFamily="18" charset="0"/>
              </a:rPr>
              <a:t>吸附能</a:t>
            </a:r>
            <a:r>
              <a:rPr lang="zh-CN" altLang="en-US" sz="2000" dirty="0">
                <a:solidFill>
                  <a:srgbClr val="FF0000"/>
                </a:solidFill>
                <a:latin typeface="Times New Roman" panose="02020603050405020304" pitchFamily="18" charset="0"/>
                <a:cs typeface="Times New Roman" panose="02020603050405020304" pitchFamily="18" charset="0"/>
              </a:rPr>
              <a:t>更</a:t>
            </a:r>
            <a:r>
              <a:rPr lang="zh-CN" altLang="en-US" sz="2000" dirty="0">
                <a:solidFill>
                  <a:srgbClr val="00009E"/>
                </a:solidFill>
                <a:latin typeface="Times New Roman" panose="02020603050405020304" pitchFamily="18" charset="0"/>
                <a:cs typeface="Times New Roman" panose="02020603050405020304" pitchFamily="18" charset="0"/>
              </a:rPr>
              <a:t>明显增强、</a:t>
            </a:r>
            <a:endParaRPr lang="en-US" altLang="zh-CN" sz="20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000" dirty="0">
                <a:solidFill>
                  <a:srgbClr val="00009E"/>
                </a:solidFill>
                <a:latin typeface="Times New Roman" panose="02020603050405020304" pitchFamily="18" charset="0"/>
                <a:cs typeface="Times New Roman" panose="02020603050405020304" pitchFamily="18" charset="0"/>
              </a:rPr>
              <a:t>增强范围广</a:t>
            </a:r>
            <a:endParaRPr lang="en-US" altLang="zh-CN" sz="2000" dirty="0">
              <a:solidFill>
                <a:srgbClr val="00009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72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9"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计算结果</a:t>
            </a:r>
          </a:p>
        </p:txBody>
      </p:sp>
      <p:graphicFrame>
        <p:nvGraphicFramePr>
          <p:cNvPr id="10" name="对象 5"/>
          <p:cNvGraphicFramePr>
            <a:graphicFrameLocks noChangeAspect="1"/>
          </p:cNvGraphicFramePr>
          <p:nvPr>
            <p:extLst>
              <p:ext uri="{D42A27DB-BD31-4B8C-83A1-F6EECF244321}">
                <p14:modId xmlns:p14="http://schemas.microsoft.com/office/powerpoint/2010/main" val="297395197"/>
              </p:ext>
            </p:extLst>
          </p:nvPr>
        </p:nvGraphicFramePr>
        <p:xfrm>
          <a:off x="2960549" y="3988212"/>
          <a:ext cx="3455987" cy="487363"/>
        </p:xfrm>
        <a:graphic>
          <a:graphicData uri="http://schemas.openxmlformats.org/presentationml/2006/ole">
            <mc:AlternateContent xmlns:mc="http://schemas.openxmlformats.org/markup-compatibility/2006">
              <mc:Choice xmlns:v="urn:schemas-microsoft-com:vml" Requires="v">
                <p:oleObj spid="_x0000_s102420" name="Equation" r:id="rId5" imgW="1778000" imgH="241300" progId="Equation.DSMT4">
                  <p:embed/>
                </p:oleObj>
              </mc:Choice>
              <mc:Fallback>
                <p:oleObj name="Equation" r:id="rId5" imgW="1778000" imgH="241300" progId="Equation.DSMT4">
                  <p:embed/>
                  <p:pic>
                    <p:nvPicPr>
                      <p:cNvPr id="1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549" y="3988212"/>
                        <a:ext cx="34559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31305856"/>
              </p:ext>
            </p:extLst>
          </p:nvPr>
        </p:nvGraphicFramePr>
        <p:xfrm>
          <a:off x="2123728" y="1932606"/>
          <a:ext cx="4380040" cy="1645920"/>
        </p:xfrm>
        <a:graphic>
          <a:graphicData uri="http://schemas.openxmlformats.org/drawingml/2006/table">
            <a:tbl>
              <a:tblPr firstRow="1">
                <a:tableStyleId>{2D5ABB26-0587-4C30-8999-92F81FD0307C}</a:tableStyleId>
              </a:tblPr>
              <a:tblGrid>
                <a:gridCol w="1236584">
                  <a:extLst>
                    <a:ext uri="{9D8B030D-6E8A-4147-A177-3AD203B41FA5}">
                      <a16:colId xmlns:a16="http://schemas.microsoft.com/office/drawing/2014/main" val="20000"/>
                    </a:ext>
                  </a:extLst>
                </a:gridCol>
                <a:gridCol w="670288">
                  <a:extLst>
                    <a:ext uri="{9D8B030D-6E8A-4147-A177-3AD203B41FA5}">
                      <a16:colId xmlns:a16="http://schemas.microsoft.com/office/drawing/2014/main" val="20001"/>
                    </a:ext>
                  </a:extLst>
                </a:gridCol>
                <a:gridCol w="1236584">
                  <a:extLst>
                    <a:ext uri="{9D8B030D-6E8A-4147-A177-3AD203B41FA5}">
                      <a16:colId xmlns:a16="http://schemas.microsoft.com/office/drawing/2014/main" val="20002"/>
                    </a:ext>
                  </a:extLst>
                </a:gridCol>
                <a:gridCol w="1236584">
                  <a:extLst>
                    <a:ext uri="{9D8B030D-6E8A-4147-A177-3AD203B41FA5}">
                      <a16:colId xmlns:a16="http://schemas.microsoft.com/office/drawing/2014/main" val="20003"/>
                    </a:ext>
                  </a:extLst>
                </a:gridCol>
              </a:tblGrid>
              <a:tr h="408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en-GB" sz="1800" b="1" i="0" u="none" strike="noStrike" kern="1200" cap="none" normalizeH="0" baseline="-25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ad</a:t>
                      </a:r>
                      <a:r>
                        <a:rPr kumimoji="0" lang="en-GB" sz="1800" b="1" i="0" u="none" strike="noStrike" kern="1200" cap="none" normalizeH="0" baseline="3000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 eV</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PBE</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PBE+vdW</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optB88-vdW</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5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t>
                      </a:r>
                      <a:endParaRPr kumimoji="0" lang="zh-CN"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0.72</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0.48</a:t>
                      </a:r>
                      <a:endParaRPr kumimoji="0" lang="zh-CN"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0.40</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15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N-G</a:t>
                      </a:r>
                      <a:endParaRPr kumimoji="0" lang="zh-CN"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0.14</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-0.12</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-0.23</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15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S-G</a:t>
                      </a:r>
                      <a:endParaRPr kumimoji="0" lang="zh-CN" sz="1800" b="1" i="0" u="none" strike="noStrike" kern="1200"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0.32</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-0.02</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-0.09</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15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NS-G</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-0.15</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-0.42</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-0.56</a:t>
                      </a:r>
                      <a:endParaRPr kumimoji="0" lang="zh-CN" sz="18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Rectangle 10"/>
          <p:cNvSpPr>
            <a:spLocks noChangeArrowheads="1"/>
          </p:cNvSpPr>
          <p:nvPr/>
        </p:nvSpPr>
        <p:spPr bwMode="auto">
          <a:xfrm>
            <a:off x="467544" y="1062910"/>
            <a:ext cx="4697706"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泛函测试</a:t>
            </a:r>
            <a:endParaRPr lang="zh-CN" altLang="zh-CN" sz="2200" dirty="0">
              <a:latin typeface="Times New Roman" panose="02020603050405020304" pitchFamily="18" charset="0"/>
              <a:cs typeface="Times New Roman" panose="02020603050405020304" pitchFamily="18" charset="0"/>
            </a:endParaRPr>
          </a:p>
        </p:txBody>
      </p:sp>
      <p:sp>
        <p:nvSpPr>
          <p:cNvPr id="16" name="矩形 15"/>
          <p:cNvSpPr/>
          <p:nvPr/>
        </p:nvSpPr>
        <p:spPr>
          <a:xfrm>
            <a:off x="1403648" y="4992486"/>
            <a:ext cx="7406735" cy="493148"/>
          </a:xfrm>
          <a:prstGeom prst="rect">
            <a:avLst/>
          </a:prstGeom>
        </p:spPr>
        <p:txBody>
          <a:bodyPr wrap="square">
            <a:spAutoFit/>
          </a:bodyPr>
          <a:lstStyle/>
          <a:p>
            <a:pPr>
              <a:lnSpc>
                <a:spcPct val="120000"/>
              </a:lnSpc>
              <a:buClr>
                <a:schemeClr val="folHlink"/>
              </a:buClr>
              <a:buSzPct val="60000"/>
              <a:defRPr/>
            </a:pPr>
            <a:r>
              <a:rPr lang="zh-CN" altLang="en-US" sz="2400" dirty="0">
                <a:solidFill>
                  <a:srgbClr val="00009E"/>
                </a:solidFill>
                <a:latin typeface="Times New Roman" panose="02020603050405020304" pitchFamily="18" charset="0"/>
                <a:cs typeface="Times New Roman" panose="02020603050405020304" pitchFamily="18" charset="0"/>
              </a:rPr>
              <a:t>掺杂将吸附增强到</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活性范围</a:t>
            </a:r>
            <a:r>
              <a:rPr lang="en-US"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solidFill>
                  <a:srgbClr val="00009E"/>
                </a:solidFill>
                <a:latin typeface="Times New Roman" panose="02020603050405020304" pitchFamily="18" charset="0"/>
                <a:cs typeface="Times New Roman" panose="02020603050405020304" pitchFamily="18" charset="0"/>
              </a:rPr>
              <a:t>活性明显提高</a:t>
            </a:r>
            <a:endParaRPr lang="en-US" altLang="zh-CN" sz="2400" dirty="0">
              <a:solidFill>
                <a:srgbClr val="00009E"/>
              </a:solidFill>
              <a:latin typeface="Times New Roman" panose="02020603050405020304" pitchFamily="18" charset="0"/>
              <a:cs typeface="Times New Roman" panose="02020603050405020304" pitchFamily="18" charset="0"/>
            </a:endParaRPr>
          </a:p>
        </p:txBody>
      </p:sp>
      <p:sp>
        <p:nvSpPr>
          <p:cNvPr id="12" name="Rectangle 7"/>
          <p:cNvSpPr>
            <a:spLocks noChangeArrowheads="1"/>
          </p:cNvSpPr>
          <p:nvPr/>
        </p:nvSpPr>
        <p:spPr bwMode="auto">
          <a:xfrm>
            <a:off x="5220072" y="6495694"/>
            <a:ext cx="3914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000099"/>
                </a:solidFill>
                <a:latin typeface="Times New Roman" pitchFamily="18" charset="0"/>
              </a:rPr>
              <a:t>D. Wang, Nat. </a:t>
            </a:r>
            <a:r>
              <a:rPr lang="en-US" altLang="zh-CN" i="1" dirty="0" err="1">
                <a:solidFill>
                  <a:srgbClr val="000099"/>
                </a:solidFill>
                <a:latin typeface="Times New Roman" pitchFamily="18" charset="0"/>
              </a:rPr>
              <a:t>Commun</a:t>
            </a:r>
            <a:r>
              <a:rPr lang="en-US" altLang="zh-CN" i="1" dirty="0">
                <a:solidFill>
                  <a:srgbClr val="000099"/>
                </a:solidFill>
                <a:latin typeface="Times New Roman" pitchFamily="18" charset="0"/>
              </a:rPr>
              <a:t>., 2013, 4, 1583</a:t>
            </a:r>
          </a:p>
        </p:txBody>
      </p:sp>
    </p:spTree>
    <p:extLst>
      <p:ext uri="{BB962C8B-B14F-4D97-AF65-F5344CB8AC3E}">
        <p14:creationId xmlns:p14="http://schemas.microsoft.com/office/powerpoint/2010/main" val="3375724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20"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活性研究</a:t>
            </a:r>
          </a:p>
        </p:txBody>
      </p:sp>
      <p:pic>
        <p:nvPicPr>
          <p:cNvPr id="22" name="图片 21" descr="D:\我的资料库\Pictures\50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1141730"/>
            <a:ext cx="5759450" cy="4574540"/>
          </a:xfrm>
          <a:prstGeom prst="rect">
            <a:avLst/>
          </a:prstGeom>
          <a:noFill/>
          <a:ln>
            <a:noFill/>
          </a:ln>
        </p:spPr>
      </p:pic>
      <p:sp>
        <p:nvSpPr>
          <p:cNvPr id="23" name="Rectangle 10"/>
          <p:cNvSpPr>
            <a:spLocks noChangeArrowheads="1"/>
          </p:cNvSpPr>
          <p:nvPr/>
        </p:nvSpPr>
        <p:spPr bwMode="auto">
          <a:xfrm>
            <a:off x="1403648" y="5716270"/>
            <a:ext cx="40517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buFont typeface="Wingdings" pitchFamily="2" charset="2"/>
              <a:buNone/>
              <a:defRPr/>
            </a:pPr>
            <a:r>
              <a:rPr lang="en-US" altLang="zh-CN" sz="2400" dirty="0">
                <a:solidFill>
                  <a:srgbClr val="000099"/>
                </a:solidFill>
                <a:latin typeface="Times New Roman" pitchFamily="18" charset="0"/>
              </a:rPr>
              <a:t>I</a:t>
            </a:r>
            <a:r>
              <a:rPr lang="en-US" altLang="zh-CN" sz="2400" baseline="-25000" dirty="0">
                <a:solidFill>
                  <a:srgbClr val="000099"/>
                </a:solidFill>
                <a:latin typeface="Times New Roman" pitchFamily="18" charset="0"/>
              </a:rPr>
              <a:t>2</a:t>
            </a:r>
            <a:r>
              <a:rPr lang="zh-CN" altLang="en-US" sz="2400" dirty="0">
                <a:solidFill>
                  <a:srgbClr val="000099"/>
                </a:solidFill>
                <a:latin typeface="Times New Roman" pitchFamily="18" charset="0"/>
              </a:rPr>
              <a:t>吸附自动解离！</a:t>
            </a:r>
            <a:r>
              <a:rPr lang="en-US" altLang="zh-CN" sz="2400" i="1" dirty="0" err="1">
                <a:solidFill>
                  <a:srgbClr val="000099"/>
                </a:solidFill>
                <a:latin typeface="Times New Roman" pitchFamily="18" charset="0"/>
              </a:rPr>
              <a:t>E</a:t>
            </a:r>
            <a:r>
              <a:rPr lang="en-US" altLang="zh-CN" sz="2400" baseline="-25000" dirty="0" err="1">
                <a:solidFill>
                  <a:srgbClr val="000099"/>
                </a:solidFill>
                <a:latin typeface="Times New Roman" pitchFamily="18" charset="0"/>
              </a:rPr>
              <a:t>a</a:t>
            </a:r>
            <a:r>
              <a:rPr lang="en-US" altLang="zh-CN" sz="2400" baseline="30000" dirty="0" err="1">
                <a:solidFill>
                  <a:srgbClr val="000099"/>
                </a:solidFill>
                <a:latin typeface="Times New Roman" pitchFamily="18" charset="0"/>
              </a:rPr>
              <a:t>dis</a:t>
            </a:r>
            <a:r>
              <a:rPr lang="en-US" altLang="zh-CN" sz="2400" dirty="0">
                <a:solidFill>
                  <a:srgbClr val="000099"/>
                </a:solidFill>
                <a:latin typeface="Times New Roman" pitchFamily="18" charset="0"/>
              </a:rPr>
              <a:t>  ≈  0</a:t>
            </a:r>
            <a:r>
              <a:rPr lang="zh-CN" altLang="en-US" sz="2400" dirty="0">
                <a:solidFill>
                  <a:srgbClr val="000099"/>
                </a:solidFill>
                <a:latin typeface="Times New Roman" pitchFamily="18" charset="0"/>
              </a:rPr>
              <a:t>；</a:t>
            </a:r>
            <a:endParaRPr lang="en-US" altLang="zh-CN" sz="2400" dirty="0">
              <a:solidFill>
                <a:srgbClr val="000099"/>
              </a:solidFill>
              <a:latin typeface="Times New Roman" pitchFamily="18" charset="0"/>
            </a:endParaRPr>
          </a:p>
          <a:p>
            <a:pPr>
              <a:lnSpc>
                <a:spcPct val="120000"/>
              </a:lnSpc>
              <a:buClr>
                <a:schemeClr val="folHlink"/>
              </a:buClr>
              <a:buSzPct val="60000"/>
              <a:buFont typeface="Wingdings" pitchFamily="2" charset="2"/>
              <a:buNone/>
              <a:defRPr/>
            </a:pPr>
            <a:r>
              <a:rPr lang="en-US" altLang="zh-CN" sz="2400" i="1" dirty="0">
                <a:solidFill>
                  <a:srgbClr val="000099"/>
                </a:solidFill>
                <a:latin typeface="Times New Roman" pitchFamily="18" charset="0"/>
              </a:rPr>
              <a:t>                               </a:t>
            </a:r>
            <a:r>
              <a:rPr lang="en-US" altLang="zh-CN" sz="2400" i="1" dirty="0" err="1">
                <a:solidFill>
                  <a:srgbClr val="FF0000"/>
                </a:solidFill>
                <a:latin typeface="Times New Roman" pitchFamily="18" charset="0"/>
              </a:rPr>
              <a:t>E</a:t>
            </a:r>
            <a:r>
              <a:rPr lang="en-US" altLang="zh-CN" sz="2400" baseline="-25000" dirty="0" err="1">
                <a:solidFill>
                  <a:srgbClr val="FF0000"/>
                </a:solidFill>
                <a:latin typeface="Times New Roman" pitchFamily="18" charset="0"/>
              </a:rPr>
              <a:t>a</a:t>
            </a:r>
            <a:r>
              <a:rPr lang="en-US" altLang="zh-CN" sz="2400" baseline="30000" dirty="0" err="1">
                <a:solidFill>
                  <a:srgbClr val="FF0000"/>
                </a:solidFill>
                <a:latin typeface="Times New Roman" pitchFamily="18" charset="0"/>
              </a:rPr>
              <a:t>des</a:t>
            </a:r>
            <a:r>
              <a:rPr lang="zh-CN" altLang="en-US" sz="2400" dirty="0">
                <a:solidFill>
                  <a:srgbClr val="FF0000"/>
                </a:solidFill>
                <a:latin typeface="Times New Roman" pitchFamily="18" charset="0"/>
              </a:rPr>
              <a:t>决速！</a:t>
            </a:r>
            <a:endParaRPr lang="en-US" altLang="zh-CN" sz="2400" dirty="0">
              <a:solidFill>
                <a:srgbClr val="FF0000"/>
              </a:solidFill>
              <a:latin typeface="Times New Roman" pitchFamily="18" charset="0"/>
            </a:endParaRPr>
          </a:p>
        </p:txBody>
      </p:sp>
      <p:sp>
        <p:nvSpPr>
          <p:cNvPr id="24" name="Rectangle 10"/>
          <p:cNvSpPr>
            <a:spLocks noChangeArrowheads="1"/>
          </p:cNvSpPr>
          <p:nvPr/>
        </p:nvSpPr>
        <p:spPr bwMode="auto">
          <a:xfrm>
            <a:off x="5651897" y="5752306"/>
            <a:ext cx="1800423" cy="49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en-US" altLang="zh-CN" sz="2400" dirty="0">
                <a:solidFill>
                  <a:srgbClr val="00009E"/>
                </a:solidFill>
                <a:latin typeface="Times New Roman" panose="02020603050405020304" pitchFamily="18" charset="0"/>
                <a:cs typeface="Times New Roman" panose="02020603050405020304" pitchFamily="18" charset="0"/>
              </a:rPr>
              <a:t>NS-G~</a:t>
            </a:r>
            <a:r>
              <a:rPr lang="de-DE" altLang="zh-CN" sz="2400" dirty="0">
                <a:solidFill>
                  <a:srgbClr val="00009E"/>
                </a:solidFill>
                <a:latin typeface="Times New Roman" panose="02020603050405020304" pitchFamily="18" charset="0"/>
                <a:cs typeface="Times New Roman" panose="02020603050405020304" pitchFamily="18" charset="0"/>
              </a:rPr>
              <a:t>Pt</a:t>
            </a:r>
            <a:endParaRPr lang="zh-CN" altLang="zh-CN" sz="2400" dirty="0">
              <a:solidFill>
                <a:srgbClr val="00009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76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525" y="2420888"/>
            <a:ext cx="6529387" cy="291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491783" y="1115452"/>
            <a:ext cx="4224233" cy="369332"/>
          </a:xfrm>
          <a:prstGeom prst="rect">
            <a:avLst/>
          </a:prstGeom>
        </p:spPr>
        <p:txBody>
          <a:bodyPr wrap="none">
            <a:spAutoFit/>
          </a:bodyPr>
          <a:lstStyle/>
          <a:p>
            <a:pPr algn="ctr">
              <a:spcBef>
                <a:spcPct val="50000"/>
              </a:spcBef>
            </a:pPr>
            <a:r>
              <a:rPr lang="zh-CN" altLang="en-US" b="1" dirty="0">
                <a:solidFill>
                  <a:srgbClr val="0000FF"/>
                </a:solidFill>
                <a:latin typeface="+mj-ea"/>
                <a:ea typeface="+mj-ea"/>
                <a:cs typeface="黑体"/>
              </a:rPr>
              <a:t>“火山型”活性趋势线（</a:t>
            </a:r>
            <a:r>
              <a:rPr lang="en-US" altLang="zh-CN" b="1" dirty="0">
                <a:solidFill>
                  <a:srgbClr val="0000FF"/>
                </a:solidFill>
                <a:latin typeface="+mj-ea"/>
                <a:ea typeface="+mj-ea"/>
                <a:cs typeface="黑体"/>
              </a:rPr>
              <a:t>1969 </a:t>
            </a:r>
            <a:r>
              <a:rPr lang="zh-CN" altLang="en-US" b="1" dirty="0">
                <a:solidFill>
                  <a:srgbClr val="0000FF"/>
                </a:solidFill>
                <a:latin typeface="+mj-ea"/>
                <a:ea typeface="+mj-ea"/>
                <a:cs typeface="黑体"/>
              </a:rPr>
              <a:t>巴兰金）</a:t>
            </a:r>
          </a:p>
        </p:txBody>
      </p:sp>
      <p:sp>
        <p:nvSpPr>
          <p:cNvPr id="25" name="矩形 24"/>
          <p:cNvSpPr/>
          <p:nvPr/>
        </p:nvSpPr>
        <p:spPr>
          <a:xfrm>
            <a:off x="2014561" y="6039288"/>
            <a:ext cx="5441009" cy="461665"/>
          </a:xfrm>
          <a:prstGeom prst="rect">
            <a:avLst/>
          </a:prstGeom>
        </p:spPr>
        <p:txBody>
          <a:bodyPr wrap="square">
            <a:spAutoFit/>
          </a:bodyPr>
          <a:lstStyle/>
          <a:p>
            <a:pPr>
              <a:spcBef>
                <a:spcPct val="50000"/>
              </a:spcBef>
            </a:pPr>
            <a:r>
              <a:rPr lang="zh-CN" altLang="en-US" sz="2400" dirty="0">
                <a:latin typeface="+mj-ea"/>
                <a:ea typeface="+mj-ea"/>
              </a:rPr>
              <a:t>为什么</a:t>
            </a:r>
            <a:r>
              <a:rPr lang="zh-CN" altLang="en-US" sz="2400" dirty="0">
                <a:solidFill>
                  <a:srgbClr val="0000FF"/>
                </a:solidFill>
                <a:latin typeface="+mj-ea"/>
                <a:ea typeface="+mj-ea"/>
              </a:rPr>
              <a:t>存在？形状？顶点位置？高度？</a:t>
            </a:r>
          </a:p>
        </p:txBody>
      </p:sp>
      <p:sp>
        <p:nvSpPr>
          <p:cNvPr id="26" name="Text Box 5"/>
          <p:cNvSpPr txBox="1">
            <a:spLocks noChangeArrowheads="1"/>
          </p:cNvSpPr>
          <p:nvPr/>
        </p:nvSpPr>
        <p:spPr bwMode="auto">
          <a:xfrm>
            <a:off x="5076056" y="1998483"/>
            <a:ext cx="2867026" cy="422405"/>
          </a:xfrm>
          <a:prstGeom prst="rect">
            <a:avLst/>
          </a:prstGeom>
          <a:noFill/>
          <a:ln w="25400">
            <a:no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108000" tIns="72000" rIns="90000" bIns="72000" anchor="ctr">
            <a:spAutoFit/>
          </a:bodyPr>
          <a:lstStyle>
            <a:lvl1pPr eaLnBrk="0" hangingPunct="0">
              <a:defRPr b="1">
                <a:solidFill>
                  <a:schemeClr val="tx1"/>
                </a:solidFill>
                <a:latin typeface="Arial" charset="0"/>
                <a:ea typeface="ＭＳ Ｐゴシック" charset="0"/>
                <a:cs typeface="ＭＳ Ｐゴシック" charset="0"/>
              </a:defRPr>
            </a:lvl1pPr>
            <a:lvl2pPr marL="742950" indent="-285750" eaLnBrk="0" hangingPunct="0">
              <a:defRPr b="1">
                <a:solidFill>
                  <a:schemeClr val="tx1"/>
                </a:solidFill>
                <a:latin typeface="Arial" charset="0"/>
                <a:ea typeface="ＭＳ Ｐゴシック" charset="0"/>
                <a:cs typeface="ＭＳ Ｐゴシック" charset="0"/>
              </a:defRPr>
            </a:lvl2pPr>
            <a:lvl3pPr marL="1143000" indent="-228600" eaLnBrk="0" hangingPunct="0">
              <a:defRPr b="1">
                <a:solidFill>
                  <a:schemeClr val="tx1"/>
                </a:solidFill>
                <a:latin typeface="Arial" charset="0"/>
                <a:ea typeface="ＭＳ Ｐゴシック" charset="0"/>
                <a:cs typeface="ＭＳ Ｐゴシック" charset="0"/>
              </a:defRPr>
            </a:lvl3pPr>
            <a:lvl4pPr marL="1600200" indent="-228600" eaLnBrk="0" hangingPunct="0">
              <a:defRPr b="1">
                <a:solidFill>
                  <a:schemeClr val="tx1"/>
                </a:solidFill>
                <a:latin typeface="Arial" charset="0"/>
                <a:ea typeface="ＭＳ Ｐゴシック" charset="0"/>
                <a:cs typeface="ＭＳ Ｐゴシック" charset="0"/>
              </a:defRPr>
            </a:lvl4pPr>
            <a:lvl5pPr marL="2057400" indent="-228600" eaLnBrk="0" hangingPunct="0">
              <a:defRPr b="1">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cs typeface="ＭＳ Ｐゴシック" charset="0"/>
              </a:defRPr>
            </a:lvl9pPr>
          </a:lstStyle>
          <a:p>
            <a:pPr defTabSz="457200"/>
            <a:r>
              <a:rPr lang="zh-CN" altLang="en-US" dirty="0">
                <a:ln w="1905"/>
                <a:solidFill>
                  <a:srgbClr val="FF0000"/>
                </a:solidFill>
                <a:effectLst>
                  <a:innerShdw blurRad="69850" dist="43180" dir="5400000">
                    <a:srgbClr val="000000">
                      <a:alpha val="65000"/>
                    </a:srgbClr>
                  </a:innerShdw>
                </a:effectLst>
                <a:latin typeface="+mj-ea"/>
                <a:ea typeface="+mj-ea"/>
                <a:cs typeface="Arial" panose="020B0604020202020204" pitchFamily="34" charset="0"/>
              </a:rPr>
              <a:t>如何有效地确定顶点？</a:t>
            </a:r>
          </a:p>
        </p:txBody>
      </p:sp>
      <p:sp>
        <p:nvSpPr>
          <p:cNvPr id="28" name="下箭头 27"/>
          <p:cNvSpPr/>
          <p:nvPr/>
        </p:nvSpPr>
        <p:spPr bwMode="auto">
          <a:xfrm rot="1200000" flipH="1" flipV="1">
            <a:off x="4563517" y="2235003"/>
            <a:ext cx="146050" cy="759886"/>
          </a:xfrm>
          <a:prstGeom prst="downArrow">
            <a:avLst/>
          </a:prstGeom>
          <a:gradFill>
            <a:gsLst>
              <a:gs pos="0">
                <a:srgbClr val="FFF200"/>
              </a:gs>
              <a:gs pos="35000">
                <a:srgbClr val="FF7A00"/>
              </a:gs>
              <a:gs pos="74000">
                <a:srgbClr val="FF0300"/>
              </a:gs>
              <a:gs pos="100000">
                <a:srgbClr val="4D0808"/>
              </a:gs>
            </a:gsLst>
            <a:lin ang="5400000" scaled="0"/>
          </a:gradFill>
          <a:ln w="9525" cap="flat" cmpd="sng" algn="ctr">
            <a:noFill/>
            <a:prstDash val="solid"/>
            <a:round/>
            <a:headEnd type="none" w="med" len="med"/>
            <a:tailEnd type="none" w="med" len="med"/>
          </a:ln>
          <a:effectLst/>
          <a:scene3d>
            <a:camera prst="orthographicFront">
              <a:rot lat="0" lon="0" rev="900000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solidFill>
                <a:schemeClr val="tx1"/>
              </a:solidFill>
              <a:effectLst/>
              <a:latin typeface="Tahoma" pitchFamily="34" charset="0"/>
              <a:ea typeface="宋体" charset="-122"/>
            </a:endParaRPr>
          </a:p>
        </p:txBody>
      </p:sp>
      <p:sp>
        <p:nvSpPr>
          <p:cNvPr id="29" name="Text Box 6"/>
          <p:cNvSpPr txBox="1">
            <a:spLocks noChangeArrowheads="1"/>
          </p:cNvSpPr>
          <p:nvPr/>
        </p:nvSpPr>
        <p:spPr bwMode="auto">
          <a:xfrm>
            <a:off x="3033985" y="5374444"/>
            <a:ext cx="2450919" cy="430887"/>
          </a:xfrm>
          <a:prstGeom prst="rect">
            <a:avLst/>
          </a:prstGeom>
          <a:noFill/>
          <a:ln w="12700">
            <a:solidFill>
              <a:srgbClr val="0000FF"/>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200" dirty="0">
                <a:solidFill>
                  <a:srgbClr val="0000FF"/>
                </a:solidFill>
                <a:latin typeface="+mj-ea"/>
                <a:ea typeface="+mj-ea"/>
                <a:cs typeface="黑体"/>
              </a:rPr>
              <a:t>活性描述符</a:t>
            </a:r>
          </a:p>
        </p:txBody>
      </p:sp>
      <p:sp>
        <p:nvSpPr>
          <p:cNvPr id="1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1" name="矩形 10"/>
          <p:cNvSpPr/>
          <p:nvPr/>
        </p:nvSpPr>
        <p:spPr>
          <a:xfrm>
            <a:off x="1955632" y="1584426"/>
            <a:ext cx="1114408" cy="369332"/>
          </a:xfrm>
          <a:prstGeom prst="rect">
            <a:avLst/>
          </a:prstGeom>
        </p:spPr>
        <p:txBody>
          <a:bodyPr wrap="none">
            <a:spAutoFit/>
          </a:bodyPr>
          <a:lstStyle/>
          <a:p>
            <a:pPr algn="ctr">
              <a:defRPr/>
            </a:pPr>
            <a:r>
              <a:rPr lang="zh-CN" altLang="en-US" b="1" dirty="0">
                <a:solidFill>
                  <a:schemeClr val="tx1">
                    <a:lumMod val="95000"/>
                    <a:lumOff val="5000"/>
                  </a:schemeClr>
                </a:solidFill>
                <a:latin typeface="黑体" pitchFamily="49" charset="-122"/>
                <a:ea typeface="黑体" pitchFamily="49" charset="-122"/>
              </a:rPr>
              <a:t>理论计算</a:t>
            </a:r>
          </a:p>
        </p:txBody>
      </p:sp>
      <p:sp>
        <p:nvSpPr>
          <p:cNvPr id="12" name="矩形 11"/>
          <p:cNvSpPr/>
          <p:nvPr/>
        </p:nvSpPr>
        <p:spPr>
          <a:xfrm>
            <a:off x="5372247" y="1619508"/>
            <a:ext cx="1114409" cy="369332"/>
          </a:xfrm>
          <a:prstGeom prst="rect">
            <a:avLst/>
          </a:prstGeom>
        </p:spPr>
        <p:txBody>
          <a:bodyPr wrap="none">
            <a:spAutoFit/>
          </a:bodyPr>
          <a:lstStyle/>
          <a:p>
            <a:pPr algn="ctr">
              <a:defRPr/>
            </a:pPr>
            <a:r>
              <a:rPr lang="zh-CN" altLang="en-US" b="1" dirty="0">
                <a:solidFill>
                  <a:schemeClr val="tx1">
                    <a:lumMod val="95000"/>
                    <a:lumOff val="5000"/>
                  </a:schemeClr>
                </a:solidFill>
                <a:latin typeface="黑体" pitchFamily="49" charset="-122"/>
                <a:ea typeface="黑体" pitchFamily="49" charset="-122"/>
              </a:rPr>
              <a:t>实验测量</a:t>
            </a:r>
          </a:p>
        </p:txBody>
      </p:sp>
      <p:sp>
        <p:nvSpPr>
          <p:cNvPr id="13" name="右箭头 12"/>
          <p:cNvSpPr/>
          <p:nvPr/>
        </p:nvSpPr>
        <p:spPr bwMode="auto">
          <a:xfrm>
            <a:off x="3771785" y="1710952"/>
            <a:ext cx="963281" cy="1677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charset="-122"/>
            </a:endParaRPr>
          </a:p>
        </p:txBody>
      </p:sp>
      <p:sp>
        <p:nvSpPr>
          <p:cNvPr id="16" name="Text Box 24"/>
          <p:cNvSpPr txBox="1">
            <a:spLocks noChangeArrowheads="1"/>
          </p:cNvSpPr>
          <p:nvPr/>
        </p:nvSpPr>
        <p:spPr bwMode="auto">
          <a:xfrm>
            <a:off x="720000" y="180000"/>
            <a:ext cx="6911975"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b="1">
                <a:solidFill>
                  <a:schemeClr val="tx1"/>
                </a:solidFill>
                <a:latin typeface="Tahoma" pitchFamily="34" charset="0"/>
                <a:ea typeface="宋体" pitchFamily="2" charset="-122"/>
              </a:defRPr>
            </a:lvl1pPr>
            <a:lvl2pPr marL="742950" indent="-285750">
              <a:defRPr sz="2400" b="1">
                <a:solidFill>
                  <a:schemeClr val="tx1"/>
                </a:solidFill>
                <a:latin typeface="Tahoma" pitchFamily="34" charset="0"/>
                <a:ea typeface="宋体" pitchFamily="2" charset="-122"/>
              </a:defRPr>
            </a:lvl2pPr>
            <a:lvl3pPr marL="1143000" indent="-228600">
              <a:defRPr sz="2400" b="1">
                <a:solidFill>
                  <a:schemeClr val="tx1"/>
                </a:solidFill>
                <a:latin typeface="Tahoma" pitchFamily="34" charset="0"/>
                <a:ea typeface="宋体" pitchFamily="2" charset="-122"/>
              </a:defRPr>
            </a:lvl3pPr>
            <a:lvl4pPr marL="1600200" indent="-228600">
              <a:defRPr sz="2400" b="1">
                <a:solidFill>
                  <a:schemeClr val="tx1"/>
                </a:solidFill>
                <a:latin typeface="Tahoma" pitchFamily="34" charset="0"/>
                <a:ea typeface="宋体" pitchFamily="2" charset="-122"/>
              </a:defRPr>
            </a:lvl4pPr>
            <a:lvl5pPr marL="2057400" indent="-228600">
              <a:defRPr sz="2400" b="1">
                <a:solidFill>
                  <a:schemeClr val="tx1"/>
                </a:solidFill>
                <a:latin typeface="Tahoma" pitchFamily="34" charset="0"/>
                <a:ea typeface="宋体" pitchFamily="2" charset="-122"/>
              </a:defRPr>
            </a:lvl5pPr>
            <a:lvl6pPr marL="2514600" indent="-228600" fontAlgn="base">
              <a:spcBef>
                <a:spcPct val="0"/>
              </a:spcBef>
              <a:spcAft>
                <a:spcPct val="0"/>
              </a:spcAft>
              <a:defRPr sz="2400" b="1">
                <a:solidFill>
                  <a:schemeClr val="tx1"/>
                </a:solidFill>
                <a:latin typeface="Tahoma" pitchFamily="34" charset="0"/>
                <a:ea typeface="宋体" pitchFamily="2" charset="-122"/>
              </a:defRPr>
            </a:lvl6pPr>
            <a:lvl7pPr marL="2971800" indent="-228600" fontAlgn="base">
              <a:spcBef>
                <a:spcPct val="0"/>
              </a:spcBef>
              <a:spcAft>
                <a:spcPct val="0"/>
              </a:spcAft>
              <a:defRPr sz="2400" b="1">
                <a:solidFill>
                  <a:schemeClr val="tx1"/>
                </a:solidFill>
                <a:latin typeface="Tahoma" pitchFamily="34" charset="0"/>
                <a:ea typeface="宋体" pitchFamily="2" charset="-122"/>
              </a:defRPr>
            </a:lvl7pPr>
            <a:lvl8pPr marL="3429000" indent="-228600" fontAlgn="base">
              <a:spcBef>
                <a:spcPct val="0"/>
              </a:spcBef>
              <a:spcAft>
                <a:spcPct val="0"/>
              </a:spcAft>
              <a:defRPr sz="2400" b="1">
                <a:solidFill>
                  <a:schemeClr val="tx1"/>
                </a:solidFill>
                <a:latin typeface="Tahoma" pitchFamily="34" charset="0"/>
                <a:ea typeface="宋体" pitchFamily="2" charset="-122"/>
              </a:defRPr>
            </a:lvl8pPr>
            <a:lvl9pPr marL="3886200" indent="-228600" fontAlgn="base">
              <a:spcBef>
                <a:spcPct val="0"/>
              </a:spcBef>
              <a:spcAft>
                <a:spcPct val="0"/>
              </a:spcAft>
              <a:defRPr sz="2400" b="1">
                <a:solidFill>
                  <a:schemeClr val="tx1"/>
                </a:solidFill>
                <a:latin typeface="Tahoma" pitchFamily="34" charset="0"/>
                <a:ea typeface="宋体" pitchFamily="2" charset="-122"/>
              </a:defRPr>
            </a:lvl9pPr>
          </a:lstStyle>
          <a:p>
            <a:pPr>
              <a:defRPr/>
            </a:pPr>
            <a:r>
              <a:rPr lang="zh-CN" altLang="en-US" sz="2800" b="0" dirty="0">
                <a:solidFill>
                  <a:schemeClr val="hlink"/>
                </a:solidFill>
                <a:ea typeface="黑体" pitchFamily="2" charset="-122"/>
              </a:rPr>
              <a:t>活性理论研究</a:t>
            </a:r>
          </a:p>
        </p:txBody>
      </p:sp>
      <p:sp>
        <p:nvSpPr>
          <p:cNvPr id="17" name="Text Box 5"/>
          <p:cNvSpPr txBox="1">
            <a:spLocks noChangeArrowheads="1"/>
          </p:cNvSpPr>
          <p:nvPr/>
        </p:nvSpPr>
        <p:spPr bwMode="auto">
          <a:xfrm>
            <a:off x="3869432" y="1826885"/>
            <a:ext cx="846584" cy="400110"/>
          </a:xfrm>
          <a:prstGeom prst="rect">
            <a:avLst/>
          </a:prstGeom>
          <a:noFill/>
          <a:ln w="28575"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rIns="108000">
            <a:spAutoFit/>
          </a:bodyPr>
          <a:lstStyle/>
          <a:p>
            <a:pPr algn="just">
              <a:spcBef>
                <a:spcPts val="600"/>
              </a:spcBef>
            </a:pPr>
            <a:r>
              <a:rPr lang="zh-CN" altLang="en-US" sz="2000" b="1" dirty="0">
                <a:solidFill>
                  <a:srgbClr val="0000FF"/>
                </a:solidFill>
                <a:latin typeface="黑体" panose="02010609060101010101" pitchFamily="49" charset="-122"/>
                <a:ea typeface="黑体" panose="02010609060101010101" pitchFamily="49" charset="-122"/>
                <a:cs typeface="Arial"/>
              </a:rPr>
              <a:t>桥梁</a:t>
            </a:r>
            <a:endParaRPr lang="en-US" altLang="zh-CN" sz="2000" b="1" dirty="0">
              <a:solidFill>
                <a:srgbClr val="0000FF"/>
              </a:solidFill>
              <a:latin typeface="黑体" panose="02010609060101010101" pitchFamily="49" charset="-122"/>
              <a:ea typeface="黑体" panose="02010609060101010101" pitchFamily="49" charset="-122"/>
              <a:cs typeface="Arial"/>
            </a:endParaRPr>
          </a:p>
        </p:txBody>
      </p:sp>
    </p:spTree>
    <p:extLst>
      <p:ext uri="{BB962C8B-B14F-4D97-AF65-F5344CB8AC3E}">
        <p14:creationId xmlns:p14="http://schemas.microsoft.com/office/powerpoint/2010/main" val="73565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535" y="3645024"/>
            <a:ext cx="8352930" cy="2304256"/>
            <a:chOff x="200025" y="1268760"/>
            <a:chExt cx="8964613" cy="2304256"/>
          </a:xfrm>
        </p:grpSpPr>
        <p:pic>
          <p:nvPicPr>
            <p:cNvPr id="14340" name="图片 6" descr="D:\project\DSC\Basal plane\C_I-I_diff2.png"/>
            <p:cNvPicPr>
              <a:picLocks noChangeAspect="1" noChangeArrowheads="1"/>
            </p:cNvPicPr>
            <p:nvPr/>
          </p:nvPicPr>
          <p:blipFill rotWithShape="1">
            <a:blip r:embed="rId3">
              <a:extLst>
                <a:ext uri="{28A0092B-C50C-407E-A947-70E740481C1C}">
                  <a14:useLocalDpi xmlns:a14="http://schemas.microsoft.com/office/drawing/2010/main" val="0"/>
                </a:ext>
              </a:extLst>
            </a:blip>
            <a:srcRect l="26740" t="13448" r="23253" b="15785"/>
            <a:stretch/>
          </p:blipFill>
          <p:spPr bwMode="auto">
            <a:xfrm>
              <a:off x="200025" y="1268761"/>
              <a:ext cx="2630488"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图片 7" descr="D:\project\DSC\Basal plane\N_I-I-diff2.png"/>
            <p:cNvPicPr>
              <a:picLocks noChangeAspect="1" noChangeArrowheads="1"/>
            </p:cNvPicPr>
            <p:nvPr/>
          </p:nvPicPr>
          <p:blipFill rotWithShape="1">
            <a:blip r:embed="rId4">
              <a:extLst>
                <a:ext uri="{28A0092B-C50C-407E-A947-70E740481C1C}">
                  <a14:useLocalDpi xmlns:a14="http://schemas.microsoft.com/office/drawing/2010/main" val="0"/>
                </a:ext>
              </a:extLst>
            </a:blip>
            <a:srcRect l="25682" t="13441" r="24921" b="13546"/>
            <a:stretch/>
          </p:blipFill>
          <p:spPr bwMode="auto">
            <a:xfrm>
              <a:off x="2405063" y="1268760"/>
              <a:ext cx="2598737"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图片 9" descr="D:\project\DSC\Basal plane\S_I-I-diff2.png"/>
            <p:cNvPicPr>
              <a:picLocks noChangeAspect="1" noChangeArrowheads="1"/>
            </p:cNvPicPr>
            <p:nvPr/>
          </p:nvPicPr>
          <p:blipFill rotWithShape="1">
            <a:blip r:embed="rId5">
              <a:extLst>
                <a:ext uri="{28A0092B-C50C-407E-A947-70E740481C1C}">
                  <a14:useLocalDpi xmlns:a14="http://schemas.microsoft.com/office/drawing/2010/main" val="0"/>
                </a:ext>
              </a:extLst>
            </a:blip>
            <a:srcRect l="27032" t="15723" r="23723" b="15827"/>
            <a:stretch/>
          </p:blipFill>
          <p:spPr bwMode="auto">
            <a:xfrm>
              <a:off x="4499992" y="1340768"/>
              <a:ext cx="2592387"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图片 8" descr="D:\project\DSC\Basal plane\NS2_I-I-diff2.png"/>
            <p:cNvPicPr>
              <a:picLocks noChangeAspect="1" noChangeArrowheads="1"/>
            </p:cNvPicPr>
            <p:nvPr/>
          </p:nvPicPr>
          <p:blipFill rotWithShape="1">
            <a:blip r:embed="rId6">
              <a:extLst>
                <a:ext uri="{28A0092B-C50C-407E-A947-70E740481C1C}">
                  <a14:useLocalDpi xmlns:a14="http://schemas.microsoft.com/office/drawing/2010/main" val="0"/>
                </a:ext>
              </a:extLst>
            </a:blip>
            <a:srcRect l="26889" t="13441" r="24165" b="13546"/>
            <a:stretch/>
          </p:blipFill>
          <p:spPr bwMode="auto">
            <a:xfrm>
              <a:off x="6588125" y="1268760"/>
              <a:ext cx="2576513"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5"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改性原因</a:t>
            </a:r>
          </a:p>
        </p:txBody>
      </p:sp>
      <p:pic>
        <p:nvPicPr>
          <p:cNvPr id="17" name="图片 16"/>
          <p:cNvPicPr/>
          <p:nvPr/>
        </p:nvPicPr>
        <p:blipFill rotWithShape="1">
          <a:blip r:embed="rId8" cstate="print">
            <a:extLst>
              <a:ext uri="{28A0092B-C50C-407E-A947-70E740481C1C}">
                <a14:useLocalDpi xmlns:a14="http://schemas.microsoft.com/office/drawing/2010/main" val="0"/>
              </a:ext>
            </a:extLst>
          </a:blip>
          <a:srcRect r="48300"/>
          <a:stretch/>
        </p:blipFill>
        <p:spPr bwMode="auto">
          <a:xfrm>
            <a:off x="641324" y="1152888"/>
            <a:ext cx="2925044" cy="2267585"/>
          </a:xfrm>
          <a:prstGeom prst="rect">
            <a:avLst/>
          </a:prstGeom>
          <a:noFill/>
        </p:spPr>
      </p:pic>
      <p:sp>
        <p:nvSpPr>
          <p:cNvPr id="19" name="矩形 18"/>
          <p:cNvSpPr/>
          <p:nvPr/>
        </p:nvSpPr>
        <p:spPr>
          <a:xfrm>
            <a:off x="155076" y="5956196"/>
            <a:ext cx="6826971" cy="535531"/>
          </a:xfrm>
          <a:prstGeom prst="rect">
            <a:avLst/>
          </a:prstGeom>
        </p:spPr>
        <p:txBody>
          <a:bodyPr wrap="square">
            <a:spAutoFit/>
          </a:bodyPr>
          <a:lstStyle/>
          <a:p>
            <a:pPr>
              <a:lnSpc>
                <a:spcPct val="120000"/>
              </a:lnSpc>
              <a:buClr>
                <a:schemeClr val="folHlink"/>
              </a:buClr>
              <a:buSzPct val="60000"/>
              <a:defRPr/>
            </a:pPr>
            <a:r>
              <a:rPr lang="zh-CN" altLang="en-US" sz="2400" dirty="0">
                <a:solidFill>
                  <a:srgbClr val="00009E"/>
                </a:solidFill>
                <a:latin typeface="Times New Roman" panose="02020603050405020304" pitchFamily="18" charset="0"/>
                <a:cs typeface="Times New Roman" panose="02020603050405020304" pitchFamily="18" charset="0"/>
              </a:rPr>
              <a:t>费米能级更高、电子更局域、参与电子更多</a:t>
            </a:r>
            <a:endParaRPr lang="en-US" altLang="zh-CN" sz="2400" dirty="0">
              <a:solidFill>
                <a:srgbClr val="00009E"/>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9"/>
          <a:srcRect r="22525"/>
          <a:stretch/>
        </p:blipFill>
        <p:spPr>
          <a:xfrm>
            <a:off x="4371403" y="1331560"/>
            <a:ext cx="4087511" cy="1949135"/>
          </a:xfrm>
          <a:prstGeom prst="rect">
            <a:avLst/>
          </a:prstGeom>
        </p:spPr>
      </p:pic>
      <p:sp>
        <p:nvSpPr>
          <p:cNvPr id="23" name="矩形 22"/>
          <p:cNvSpPr/>
          <p:nvPr/>
        </p:nvSpPr>
        <p:spPr>
          <a:xfrm>
            <a:off x="7026402" y="3468598"/>
            <a:ext cx="1043416" cy="496867"/>
          </a:xfrm>
          <a:prstGeom prst="rect">
            <a:avLst/>
          </a:prstGeom>
        </p:spPr>
        <p:txBody>
          <a:bodyPr wrap="square">
            <a:spAutoFit/>
          </a:bodyPr>
          <a:lstStyle/>
          <a:p>
            <a:pPr>
              <a:lnSpc>
                <a:spcPct val="120000"/>
              </a:lnSpc>
              <a:buClr>
                <a:schemeClr val="folHlink"/>
              </a:buClr>
              <a:buSzPct val="60000"/>
              <a:defRPr/>
            </a:pPr>
            <a:r>
              <a:rPr lang="en-US" altLang="zh-CN" sz="2400" dirty="0">
                <a:solidFill>
                  <a:srgbClr val="FF0000"/>
                </a:solidFill>
                <a:latin typeface="Times New Roman" panose="02020603050405020304" pitchFamily="18" charset="0"/>
                <a:cs typeface="Times New Roman" panose="02020603050405020304" pitchFamily="18" charset="0"/>
              </a:rPr>
              <a:t>0.63 </a:t>
            </a:r>
            <a:r>
              <a:rPr lang="en-US" altLang="zh-CN" sz="2400" i="1" dirty="0">
                <a:solidFill>
                  <a:srgbClr val="FF0000"/>
                </a:solidFill>
                <a:latin typeface="Times New Roman" panose="02020603050405020304" pitchFamily="18" charset="0"/>
                <a:cs typeface="Times New Roman" panose="02020603050405020304" pitchFamily="18" charset="0"/>
              </a:rPr>
              <a:t>e</a:t>
            </a:r>
          </a:p>
        </p:txBody>
      </p:sp>
      <p:sp>
        <p:nvSpPr>
          <p:cNvPr id="16" name="矩形 15"/>
          <p:cNvSpPr/>
          <p:nvPr/>
        </p:nvSpPr>
        <p:spPr>
          <a:xfrm>
            <a:off x="2883898" y="3571634"/>
            <a:ext cx="6048042" cy="426335"/>
          </a:xfrm>
          <a:prstGeom prst="rect">
            <a:avLst/>
          </a:prstGeom>
        </p:spPr>
        <p:txBody>
          <a:bodyPr wrap="square">
            <a:spAutoFit/>
          </a:bodyPr>
          <a:lstStyle/>
          <a:p>
            <a:pPr>
              <a:lnSpc>
                <a:spcPct val="120000"/>
              </a:lnSpc>
              <a:buClr>
                <a:schemeClr val="folHlink"/>
              </a:buClr>
              <a:buSzPct val="60000"/>
              <a:defRPr/>
            </a:pPr>
            <a:r>
              <a:rPr lang="zh-CN" altLang="en-US" sz="2000" dirty="0">
                <a:solidFill>
                  <a:srgbClr val="00009E"/>
                </a:solidFill>
                <a:latin typeface="Times New Roman" panose="02020603050405020304" pitchFamily="18" charset="0"/>
                <a:cs typeface="Times New Roman" panose="02020603050405020304" pitchFamily="18" charset="0"/>
              </a:rPr>
              <a:t>更多</a:t>
            </a:r>
            <a:r>
              <a:rPr lang="en-US" altLang="zh-CN" sz="2000" dirty="0">
                <a:solidFill>
                  <a:srgbClr val="00009E"/>
                </a:solidFill>
                <a:latin typeface="Times New Roman" panose="02020603050405020304" pitchFamily="18" charset="0"/>
                <a:cs typeface="Times New Roman" panose="02020603050405020304" pitchFamily="18" charset="0"/>
              </a:rPr>
              <a:t>C</a:t>
            </a:r>
            <a:r>
              <a:rPr lang="zh-CN" altLang="en-US" sz="2000" dirty="0">
                <a:solidFill>
                  <a:srgbClr val="00009E"/>
                </a:solidFill>
                <a:latin typeface="Times New Roman" panose="02020603050405020304" pitchFamily="18" charset="0"/>
                <a:cs typeface="Times New Roman" panose="02020603050405020304" pitchFamily="18" charset="0"/>
              </a:rPr>
              <a:t>参与     每个</a:t>
            </a:r>
            <a:r>
              <a:rPr lang="en-US" altLang="zh-CN" sz="2000" dirty="0">
                <a:solidFill>
                  <a:srgbClr val="00009E"/>
                </a:solidFill>
                <a:latin typeface="Times New Roman" panose="02020603050405020304" pitchFamily="18" charset="0"/>
                <a:cs typeface="Times New Roman" panose="02020603050405020304" pitchFamily="18" charset="0"/>
              </a:rPr>
              <a:t>C</a:t>
            </a:r>
            <a:r>
              <a:rPr lang="zh-CN" altLang="en-US" sz="2000" dirty="0">
                <a:solidFill>
                  <a:srgbClr val="00009E"/>
                </a:solidFill>
                <a:latin typeface="Times New Roman" panose="02020603050405020304" pitchFamily="18" charset="0"/>
                <a:cs typeface="Times New Roman" panose="02020603050405020304" pitchFamily="18" charset="0"/>
              </a:rPr>
              <a:t>提供更多</a:t>
            </a:r>
            <a:r>
              <a:rPr lang="en-US" altLang="zh-CN" sz="2000" i="1" dirty="0">
                <a:solidFill>
                  <a:srgbClr val="00009E"/>
                </a:solidFill>
                <a:latin typeface="Times New Roman" panose="02020603050405020304" pitchFamily="18" charset="0"/>
                <a:cs typeface="Times New Roman" panose="02020603050405020304" pitchFamily="18" charset="0"/>
              </a:rPr>
              <a:t>e</a:t>
            </a:r>
          </a:p>
        </p:txBody>
      </p:sp>
    </p:spTree>
    <p:extLst>
      <p:ext uri="{BB962C8B-B14F-4D97-AF65-F5344CB8AC3E}">
        <p14:creationId xmlns:p14="http://schemas.microsoft.com/office/powerpoint/2010/main" val="81782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bwMode="auto">
          <a:xfrm>
            <a:off x="611560" y="1340768"/>
            <a:ext cx="5080000" cy="5080000"/>
          </a:xfrm>
          <a:prstGeom prst="rect">
            <a:avLst/>
          </a:prstGeom>
          <a:noFill/>
          <a:ln>
            <a:noFill/>
          </a:ln>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改性原因</a:t>
            </a:r>
          </a:p>
        </p:txBody>
      </p:sp>
      <p:sp>
        <p:nvSpPr>
          <p:cNvPr id="8" name="Rectangle 10"/>
          <p:cNvSpPr>
            <a:spLocks noChangeArrowheads="1"/>
          </p:cNvSpPr>
          <p:nvPr/>
        </p:nvSpPr>
        <p:spPr bwMode="auto">
          <a:xfrm>
            <a:off x="6201866" y="2132856"/>
            <a:ext cx="274917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掺杂作用</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N: </a:t>
            </a:r>
            <a:r>
              <a:rPr lang="zh-CN" altLang="en-US" sz="2200" dirty="0">
                <a:solidFill>
                  <a:srgbClr val="FF0000"/>
                </a:solidFill>
                <a:latin typeface="Times New Roman" panose="02020603050405020304" pitchFamily="18" charset="0"/>
                <a:cs typeface="Times New Roman" panose="02020603050405020304" pitchFamily="18" charset="0"/>
              </a:rPr>
              <a:t>电子作用</a:t>
            </a:r>
            <a:r>
              <a:rPr lang="zh-CN" altLang="en-US" sz="2200" dirty="0">
                <a:solidFill>
                  <a:srgbClr val="00009E"/>
                </a:solidFill>
                <a:latin typeface="Times New Roman" panose="02020603050405020304" pitchFamily="18" charset="0"/>
                <a:cs typeface="Times New Roman" panose="02020603050405020304" pitchFamily="18" charset="0"/>
              </a:rPr>
              <a:t>；</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    </a:t>
            </a:r>
            <a:r>
              <a:rPr lang="zh-CN" altLang="en-US" sz="2200" dirty="0">
                <a:solidFill>
                  <a:srgbClr val="00009E"/>
                </a:solidFill>
                <a:latin typeface="Times New Roman" panose="02020603050405020304" pitchFamily="18" charset="0"/>
                <a:cs typeface="Times New Roman" panose="02020603050405020304" pitchFamily="18" charset="0"/>
              </a:rPr>
              <a:t>离域、范围广</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S: </a:t>
            </a:r>
            <a:r>
              <a:rPr lang="zh-CN" altLang="en-US" sz="2200" dirty="0">
                <a:solidFill>
                  <a:srgbClr val="FF0000"/>
                </a:solidFill>
                <a:latin typeface="Times New Roman" panose="02020603050405020304" pitchFamily="18" charset="0"/>
                <a:cs typeface="Times New Roman" panose="02020603050405020304" pitchFamily="18" charset="0"/>
              </a:rPr>
              <a:t>结构形变</a:t>
            </a:r>
            <a:r>
              <a:rPr lang="zh-CN" altLang="en-US" sz="2200" dirty="0">
                <a:solidFill>
                  <a:srgbClr val="00009E"/>
                </a:solidFill>
                <a:latin typeface="Times New Roman" panose="02020603050405020304" pitchFamily="18" charset="0"/>
                <a:cs typeface="Times New Roman" panose="02020603050405020304" pitchFamily="18" charset="0"/>
              </a:rPr>
              <a:t>；</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en-US" altLang="zh-CN" sz="2200" dirty="0">
                <a:solidFill>
                  <a:srgbClr val="00009E"/>
                </a:solidFill>
                <a:latin typeface="Times New Roman" panose="02020603050405020304" pitchFamily="18" charset="0"/>
                <a:cs typeface="Times New Roman" panose="02020603050405020304" pitchFamily="18" charset="0"/>
              </a:rPr>
              <a:t>     </a:t>
            </a:r>
            <a:r>
              <a:rPr lang="zh-CN" altLang="en-US" sz="2200" dirty="0">
                <a:solidFill>
                  <a:srgbClr val="00009E"/>
                </a:solidFill>
                <a:latin typeface="Times New Roman" panose="02020603050405020304" pitchFamily="18" charset="0"/>
                <a:cs typeface="Times New Roman" panose="02020603050405020304" pitchFamily="18" charset="0"/>
              </a:rPr>
              <a:t>局域、范围小</a:t>
            </a:r>
            <a:endParaRPr lang="zh-CN" altLang="zh-CN" sz="2200" dirty="0">
              <a:solidFill>
                <a:srgbClr val="00009E"/>
              </a:solidFill>
              <a:latin typeface="Times New Roman" panose="02020603050405020304" pitchFamily="18" charset="0"/>
              <a:cs typeface="Times New Roman" panose="02020603050405020304" pitchFamily="18" charset="0"/>
            </a:endParaRPr>
          </a:p>
        </p:txBody>
      </p:sp>
      <p:sp>
        <p:nvSpPr>
          <p:cNvPr id="9" name="矩形 8"/>
          <p:cNvSpPr/>
          <p:nvPr/>
        </p:nvSpPr>
        <p:spPr>
          <a:xfrm>
            <a:off x="6228184" y="4739609"/>
            <a:ext cx="1741370" cy="904863"/>
          </a:xfrm>
          <a:prstGeom prst="rect">
            <a:avLst/>
          </a:prstGeom>
        </p:spPr>
        <p:txBody>
          <a:bodyPr wrap="square">
            <a:spAutoFit/>
          </a:bodyPr>
          <a:lstStyle/>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共掺杂</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200" dirty="0">
                <a:solidFill>
                  <a:srgbClr val="FF0000"/>
                </a:solidFill>
                <a:latin typeface="Times New Roman" panose="02020603050405020304" pitchFamily="18" charset="0"/>
                <a:cs typeface="Times New Roman" panose="02020603050405020304" pitchFamily="18" charset="0"/>
              </a:rPr>
              <a:t>协同作用</a:t>
            </a:r>
            <a:endParaRPr lang="en-US" altLang="zh-CN" sz="2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46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6"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计算结果</a:t>
            </a:r>
            <a:endPar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7" name="Rectangle 10"/>
          <p:cNvSpPr>
            <a:spLocks noChangeArrowheads="1"/>
          </p:cNvSpPr>
          <p:nvPr/>
        </p:nvSpPr>
        <p:spPr bwMode="auto">
          <a:xfrm>
            <a:off x="467544" y="1062910"/>
            <a:ext cx="4697706"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扶椅型边缘</a:t>
            </a:r>
            <a:endParaRPr lang="zh-CN" altLang="zh-CN" sz="2200" dirty="0">
              <a:latin typeface="Times New Roman" panose="02020603050405020304" pitchFamily="18" charset="0"/>
              <a:cs typeface="Times New Roman" panose="02020603050405020304" pitchFamily="18" charset="0"/>
            </a:endParaRPr>
          </a:p>
        </p:txBody>
      </p:sp>
      <p:pic>
        <p:nvPicPr>
          <p:cNvPr id="9" name="图片 8" descr="D:\我的资料库\Pictures\508.png"/>
          <p:cNvPicPr>
            <a:picLocks noChangeAspect="1"/>
          </p:cNvPicPr>
          <p:nvPr/>
        </p:nvPicPr>
        <p:blipFill rotWithShape="1">
          <a:blip r:embed="rId4">
            <a:extLst>
              <a:ext uri="{28A0092B-C50C-407E-A947-70E740481C1C}">
                <a14:useLocalDpi xmlns:a14="http://schemas.microsoft.com/office/drawing/2010/main" val="0"/>
              </a:ext>
            </a:extLst>
          </a:blip>
          <a:srcRect l="57507"/>
          <a:stretch/>
        </p:blipFill>
        <p:spPr bwMode="auto">
          <a:xfrm>
            <a:off x="5076056" y="1772816"/>
            <a:ext cx="2822072" cy="4500000"/>
          </a:xfrm>
          <a:prstGeom prst="rect">
            <a:avLst/>
          </a:prstGeom>
          <a:noFill/>
          <a:ln>
            <a:noFill/>
          </a:ln>
        </p:spPr>
      </p:pic>
      <p:grpSp>
        <p:nvGrpSpPr>
          <p:cNvPr id="11" name="组合 10"/>
          <p:cNvGrpSpPr>
            <a:grpSpLocks noChangeAspect="1"/>
          </p:cNvGrpSpPr>
          <p:nvPr/>
        </p:nvGrpSpPr>
        <p:grpSpPr>
          <a:xfrm>
            <a:off x="855044" y="1555500"/>
            <a:ext cx="3644948" cy="4753820"/>
            <a:chOff x="5624626" y="8424301"/>
            <a:chExt cx="2839648" cy="3703529"/>
          </a:xfrm>
        </p:grpSpPr>
        <p:pic>
          <p:nvPicPr>
            <p:cNvPr id="12" name="图片 11"/>
            <p:cNvPicPr/>
            <p:nvPr/>
          </p:nvPicPr>
          <p:blipFill>
            <a:blip r:embed="rId5" cstate="print">
              <a:extLst>
                <a:ext uri="{28A0092B-C50C-407E-A947-70E740481C1C}">
                  <a14:useLocalDpi xmlns:a14="http://schemas.microsoft.com/office/drawing/2010/main" val="0"/>
                </a:ext>
              </a:extLst>
            </a:blip>
            <a:stretch>
              <a:fillRect/>
            </a:stretch>
          </p:blipFill>
          <p:spPr bwMode="auto">
            <a:xfrm>
              <a:off x="5897680" y="11048330"/>
              <a:ext cx="2519680" cy="1079500"/>
            </a:xfrm>
            <a:prstGeom prst="rect">
              <a:avLst/>
            </a:prstGeom>
            <a:noFill/>
            <a:ln>
              <a:noFill/>
            </a:ln>
          </p:spPr>
        </p:pic>
        <p:pic>
          <p:nvPicPr>
            <p:cNvPr id="13" name="图片 12"/>
            <p:cNvPicPr/>
            <p:nvPr/>
          </p:nvPicPr>
          <p:blipFill>
            <a:blip r:embed="rId6" cstate="print">
              <a:extLst>
                <a:ext uri="{28A0092B-C50C-407E-A947-70E740481C1C}">
                  <a14:useLocalDpi xmlns:a14="http://schemas.microsoft.com/office/drawing/2010/main" val="0"/>
                </a:ext>
              </a:extLst>
            </a:blip>
            <a:stretch>
              <a:fillRect/>
            </a:stretch>
          </p:blipFill>
          <p:spPr bwMode="auto">
            <a:xfrm>
              <a:off x="5901120" y="10170586"/>
              <a:ext cx="2519680" cy="1079500"/>
            </a:xfrm>
            <a:prstGeom prst="rect">
              <a:avLst/>
            </a:prstGeom>
            <a:noFill/>
            <a:ln>
              <a:noFill/>
            </a:ln>
          </p:spPr>
        </p:pic>
        <p:pic>
          <p:nvPicPr>
            <p:cNvPr id="14" name="图片 13"/>
            <p:cNvPicPr/>
            <p:nvPr/>
          </p:nvPicPr>
          <p:blipFill rotWithShape="1">
            <a:blip r:embed="rId7" cstate="print">
              <a:extLst>
                <a:ext uri="{28A0092B-C50C-407E-A947-70E740481C1C}">
                  <a14:useLocalDpi xmlns:a14="http://schemas.microsoft.com/office/drawing/2010/main" val="0"/>
                </a:ext>
              </a:extLst>
            </a:blip>
            <a:srcRect t="17186"/>
            <a:stretch/>
          </p:blipFill>
          <p:spPr bwMode="auto">
            <a:xfrm>
              <a:off x="5901120" y="9420616"/>
              <a:ext cx="2519680" cy="893986"/>
            </a:xfrm>
            <a:prstGeom prst="rect">
              <a:avLst/>
            </a:prstGeom>
            <a:noFill/>
            <a:ln>
              <a:noFill/>
            </a:ln>
          </p:spPr>
        </p:pic>
        <p:pic>
          <p:nvPicPr>
            <p:cNvPr id="15" name="图片 14"/>
            <p:cNvPicPr/>
            <p:nvPr/>
          </p:nvPicPr>
          <p:blipFill rotWithShape="1">
            <a:blip r:embed="rId8" cstate="print">
              <a:extLst>
                <a:ext uri="{28A0092B-C50C-407E-A947-70E740481C1C}">
                  <a14:useLocalDpi xmlns:a14="http://schemas.microsoft.com/office/drawing/2010/main" val="0"/>
                </a:ext>
              </a:extLst>
            </a:blip>
            <a:srcRect t="16761"/>
            <a:stretch/>
          </p:blipFill>
          <p:spPr bwMode="auto">
            <a:xfrm>
              <a:off x="5944594" y="8528050"/>
              <a:ext cx="2519680" cy="898564"/>
            </a:xfrm>
            <a:prstGeom prst="rect">
              <a:avLst/>
            </a:prstGeom>
            <a:noFill/>
            <a:ln>
              <a:noFill/>
            </a:ln>
          </p:spPr>
        </p:pic>
        <p:sp>
          <p:nvSpPr>
            <p:cNvPr id="16" name="矩形 15"/>
            <p:cNvSpPr>
              <a:spLocks noChangeArrowheads="1"/>
            </p:cNvSpPr>
            <p:nvPr/>
          </p:nvSpPr>
          <p:spPr bwMode="auto">
            <a:xfrm>
              <a:off x="5673719" y="8424301"/>
              <a:ext cx="354396" cy="354396"/>
            </a:xfrm>
            <a:prstGeom prst="rect">
              <a:avLst/>
            </a:prstGeom>
            <a:noFill/>
            <a:ln>
              <a:noFill/>
            </a:ln>
          </p:spPr>
          <p:txBody>
            <a:bodyPr rot="0" vert="horz" wrap="square" lIns="0" tIns="432000" rIns="0" bIns="0" anchor="ctr" anchorCtr="0" upright="1">
              <a:noAutofit/>
            </a:bodyPr>
            <a:lstStyle/>
            <a:p>
              <a:pPr algn="ctr"/>
              <a:r>
                <a:rPr lang="en-US" altLang="zh-CN" b="1" kern="100" dirty="0">
                  <a:latin typeface="Arial" panose="020B0604020202020204" pitchFamily="34" charset="0"/>
                  <a:ea typeface="宋体" panose="02010600030101010101" pitchFamily="2" charset="-122"/>
                  <a:cs typeface="Times New Roman" panose="02020603050405020304" pitchFamily="18" charset="0"/>
                </a:rPr>
                <a:t>a</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7" name="矩形 16"/>
            <p:cNvSpPr>
              <a:spLocks noChangeArrowheads="1"/>
            </p:cNvSpPr>
            <p:nvPr/>
          </p:nvSpPr>
          <p:spPr bwMode="auto">
            <a:xfrm>
              <a:off x="5633384" y="9313238"/>
              <a:ext cx="354396" cy="354396"/>
            </a:xfrm>
            <a:prstGeom prst="rect">
              <a:avLst/>
            </a:prstGeom>
            <a:noFill/>
            <a:ln>
              <a:noFill/>
            </a:ln>
          </p:spPr>
          <p:txBody>
            <a:bodyPr rot="0" vert="horz" wrap="square" lIns="0" tIns="432000" rIns="0" bIns="0" anchor="ctr" anchorCtr="0" upright="1">
              <a:noAutofit/>
            </a:bodyPr>
            <a:lstStyle/>
            <a:p>
              <a:pPr algn="ctr"/>
              <a:r>
                <a:rPr lang="en-US" altLang="zh-CN" b="1" kern="100" dirty="0">
                  <a:latin typeface="Arial" panose="020B0604020202020204" pitchFamily="34" charset="0"/>
                  <a:ea typeface="宋体" panose="02010600030101010101" pitchFamily="2" charset="-122"/>
                  <a:cs typeface="Times New Roman" panose="02020603050405020304" pitchFamily="18" charset="0"/>
                </a:rPr>
                <a:t>b</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8" name="矩形 17"/>
            <p:cNvSpPr>
              <a:spLocks noChangeArrowheads="1"/>
            </p:cNvSpPr>
            <p:nvPr/>
          </p:nvSpPr>
          <p:spPr bwMode="auto">
            <a:xfrm>
              <a:off x="5624626" y="10177336"/>
              <a:ext cx="354396" cy="354396"/>
            </a:xfrm>
            <a:prstGeom prst="rect">
              <a:avLst/>
            </a:prstGeom>
            <a:noFill/>
            <a:ln>
              <a:noFill/>
            </a:ln>
          </p:spPr>
          <p:txBody>
            <a:bodyPr rot="0" vert="horz" wrap="square" lIns="0" tIns="432000" rIns="0" bIns="0" anchor="ctr" anchorCtr="0" upright="1">
              <a:noAutofit/>
            </a:bodyPr>
            <a:lstStyle/>
            <a:p>
              <a:pPr algn="ctr"/>
              <a:r>
                <a:rPr lang="en-US" b="1" kern="100" dirty="0">
                  <a:latin typeface="Arial" panose="020B0604020202020204" pitchFamily="34" charset="0"/>
                  <a:ea typeface="宋体" panose="02010600030101010101" pitchFamily="2" charset="-122"/>
                  <a:cs typeface="Times New Roman" panose="02020603050405020304" pitchFamily="18" charset="0"/>
                </a:rPr>
                <a:t>c </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9" name="矩形 18"/>
            <p:cNvSpPr>
              <a:spLocks noChangeArrowheads="1"/>
            </p:cNvSpPr>
            <p:nvPr/>
          </p:nvSpPr>
          <p:spPr bwMode="auto">
            <a:xfrm>
              <a:off x="5641146" y="11159646"/>
              <a:ext cx="354396" cy="354396"/>
            </a:xfrm>
            <a:prstGeom prst="rect">
              <a:avLst/>
            </a:prstGeom>
            <a:noFill/>
            <a:ln>
              <a:noFill/>
            </a:ln>
          </p:spPr>
          <p:txBody>
            <a:bodyPr rot="0" vert="horz" wrap="square" lIns="0" tIns="432000" rIns="0" bIns="0" anchor="ctr" anchorCtr="0" upright="1">
              <a:noAutofit/>
            </a:bodyPr>
            <a:lstStyle/>
            <a:p>
              <a:pPr algn="ctr"/>
              <a:r>
                <a:rPr lang="en-US" altLang="zh-CN" b="1" kern="100" dirty="0">
                  <a:latin typeface="Arial" panose="020B0604020202020204" pitchFamily="34" charset="0"/>
                  <a:ea typeface="宋体" panose="02010600030101010101" pitchFamily="2" charset="-122"/>
                  <a:cs typeface="Times New Roman" panose="02020603050405020304" pitchFamily="18" charset="0"/>
                </a:rPr>
                <a:t>d</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p:txBody>
        </p:sp>
      </p:grpSp>
      <p:sp>
        <p:nvSpPr>
          <p:cNvPr id="20" name="Rectangle 10"/>
          <p:cNvSpPr>
            <a:spLocks noChangeArrowheads="1"/>
          </p:cNvSpPr>
          <p:nvPr/>
        </p:nvSpPr>
        <p:spPr bwMode="auto">
          <a:xfrm>
            <a:off x="4698830" y="1092102"/>
            <a:ext cx="3689594"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锯齿型边缘</a:t>
            </a:r>
            <a:endParaRPr lang="zh-CN"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23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l="16249" r="16251"/>
          <a:stretch/>
        </p:blipFill>
        <p:spPr>
          <a:xfrm>
            <a:off x="324128" y="1492772"/>
            <a:ext cx="5400000" cy="2075027"/>
          </a:xfrm>
          <a:prstGeom prst="rect">
            <a:avLst/>
          </a:prstGeom>
        </p:spPr>
      </p:pic>
      <p:sp>
        <p:nvSpPr>
          <p:cNvPr id="6"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8"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结果分析</a:t>
            </a:r>
          </a:p>
        </p:txBody>
      </p:sp>
      <p:pic>
        <p:nvPicPr>
          <p:cNvPr id="9" name="图片 8" descr="D:\我的资料库\Pictures\508.png"/>
          <p:cNvPicPr>
            <a:picLocks noChangeAspect="1"/>
          </p:cNvPicPr>
          <p:nvPr/>
        </p:nvPicPr>
        <p:blipFill rotWithShape="1">
          <a:blip r:embed="rId5">
            <a:extLst>
              <a:ext uri="{28A0092B-C50C-407E-A947-70E740481C1C}">
                <a14:useLocalDpi xmlns:a14="http://schemas.microsoft.com/office/drawing/2010/main" val="0"/>
              </a:ext>
            </a:extLst>
          </a:blip>
          <a:srcRect l="-929" r="41397"/>
          <a:stretch/>
        </p:blipFill>
        <p:spPr bwMode="auto">
          <a:xfrm>
            <a:off x="5579512" y="1703615"/>
            <a:ext cx="3384376" cy="3852000"/>
          </a:xfrm>
          <a:prstGeom prst="rect">
            <a:avLst/>
          </a:prstGeom>
          <a:noFill/>
          <a:ln>
            <a:noFill/>
          </a:ln>
        </p:spPr>
      </p:pic>
      <p:sp>
        <p:nvSpPr>
          <p:cNvPr id="10" name="Rectangle 10"/>
          <p:cNvSpPr>
            <a:spLocks noChangeArrowheads="1"/>
          </p:cNvSpPr>
          <p:nvPr/>
        </p:nvSpPr>
        <p:spPr bwMode="auto">
          <a:xfrm>
            <a:off x="530659" y="3694033"/>
            <a:ext cx="4697706"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9"/>
                </a:solidFill>
                <a:latin typeface="Times New Roman" panose="02020603050405020304" pitchFamily="18" charset="0"/>
                <a:cs typeface="Times New Roman" panose="02020603050405020304" pitchFamily="18" charset="0"/>
              </a:rPr>
              <a:t>扶椅型边缘掺杂效果与基本平面</a:t>
            </a:r>
            <a:r>
              <a:rPr lang="zh-CN" altLang="en-US" sz="2200" dirty="0">
                <a:solidFill>
                  <a:srgbClr val="FF0000"/>
                </a:solidFill>
                <a:latin typeface="Times New Roman" panose="02020603050405020304" pitchFamily="18" charset="0"/>
                <a:cs typeface="Times New Roman" panose="02020603050405020304" pitchFamily="18" charset="0"/>
              </a:rPr>
              <a:t>一致</a:t>
            </a:r>
            <a:endParaRPr lang="en-US" altLang="zh-CN" sz="2200" dirty="0">
              <a:solidFill>
                <a:srgbClr val="FF0000"/>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200" dirty="0">
                <a:solidFill>
                  <a:srgbClr val="000099"/>
                </a:solidFill>
                <a:latin typeface="Times New Roman" panose="02020603050405020304" pitchFamily="18" charset="0"/>
                <a:cs typeface="Times New Roman" panose="02020603050405020304" pitchFamily="18" charset="0"/>
              </a:rPr>
              <a:t>锯齿型边缘掺杂</a:t>
            </a:r>
            <a:r>
              <a:rPr lang="zh-CN" altLang="en-US" sz="2200" dirty="0">
                <a:solidFill>
                  <a:srgbClr val="FF0000"/>
                </a:solidFill>
                <a:latin typeface="Times New Roman" panose="02020603050405020304" pitchFamily="18" charset="0"/>
                <a:cs typeface="Times New Roman" panose="02020603050405020304" pitchFamily="18" charset="0"/>
              </a:rPr>
              <a:t>反而</a:t>
            </a:r>
            <a:r>
              <a:rPr lang="zh-CN" altLang="en-US" sz="2200" dirty="0">
                <a:solidFill>
                  <a:srgbClr val="000099"/>
                </a:solidFill>
                <a:latin typeface="Times New Roman" panose="02020603050405020304" pitchFamily="18" charset="0"/>
                <a:cs typeface="Times New Roman" panose="02020603050405020304" pitchFamily="18" charset="0"/>
              </a:rPr>
              <a:t>不好？</a:t>
            </a:r>
            <a:endParaRPr lang="zh-CN" altLang="zh-CN" sz="2200" dirty="0">
              <a:solidFill>
                <a:srgbClr val="000099"/>
              </a:solidFill>
              <a:latin typeface="Times New Roman" panose="02020603050405020304" pitchFamily="18" charset="0"/>
              <a:cs typeface="Times New Roman" panose="02020603050405020304" pitchFamily="18" charset="0"/>
            </a:endParaRPr>
          </a:p>
        </p:txBody>
      </p:sp>
      <p:sp>
        <p:nvSpPr>
          <p:cNvPr id="11" name="Rectangle 10"/>
          <p:cNvSpPr>
            <a:spLocks noChangeArrowheads="1"/>
          </p:cNvSpPr>
          <p:nvPr/>
        </p:nvSpPr>
        <p:spPr bwMode="auto">
          <a:xfrm>
            <a:off x="530658" y="4869160"/>
            <a:ext cx="5048853"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solidFill>
                  <a:srgbClr val="000099"/>
                </a:solidFill>
                <a:latin typeface="Times New Roman" panose="02020603050405020304" pitchFamily="18" charset="0"/>
                <a:cs typeface="Times New Roman" panose="02020603050405020304" pitchFamily="18" charset="0"/>
              </a:rPr>
              <a:t>锯齿型边缘含构成</a:t>
            </a:r>
            <a:r>
              <a:rPr lang="en-US" altLang="zh-CN" sz="2200" dirty="0">
                <a:solidFill>
                  <a:srgbClr val="000099"/>
                </a:solidFill>
                <a:latin typeface="Times New Roman" panose="02020603050405020304" pitchFamily="18" charset="0"/>
                <a:cs typeface="Times New Roman" panose="02020603050405020304" pitchFamily="18" charset="0"/>
              </a:rPr>
              <a:t>HOMO</a:t>
            </a:r>
            <a:r>
              <a:rPr lang="zh-CN" altLang="en-US" sz="2200" dirty="0">
                <a:solidFill>
                  <a:srgbClr val="000099"/>
                </a:solidFill>
                <a:latin typeface="Times New Roman" panose="02020603050405020304" pitchFamily="18" charset="0"/>
                <a:cs typeface="Times New Roman" panose="02020603050405020304" pitchFamily="18" charset="0"/>
              </a:rPr>
              <a:t>的</a:t>
            </a:r>
            <a:r>
              <a:rPr lang="zh-CN" altLang="en-US" sz="2200" dirty="0">
                <a:solidFill>
                  <a:srgbClr val="FF0000"/>
                </a:solidFill>
                <a:latin typeface="Times New Roman" panose="02020603050405020304" pitchFamily="18" charset="0"/>
                <a:cs typeface="Times New Roman" panose="02020603050405020304" pitchFamily="18" charset="0"/>
              </a:rPr>
              <a:t>自旋电子</a:t>
            </a:r>
            <a:r>
              <a:rPr lang="zh-CN" altLang="en-US" sz="2200" dirty="0">
                <a:solidFill>
                  <a:srgbClr val="000099"/>
                </a:solidFill>
                <a:latin typeface="Times New Roman" panose="02020603050405020304" pitchFamily="18" charset="0"/>
                <a:cs typeface="Times New Roman" panose="02020603050405020304" pitchFamily="18" charset="0"/>
              </a:rPr>
              <a:t>，</a:t>
            </a:r>
            <a:endParaRPr lang="en-US" altLang="zh-CN" sz="2200" dirty="0">
              <a:solidFill>
                <a:srgbClr val="000099"/>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200" dirty="0">
                <a:solidFill>
                  <a:srgbClr val="000099"/>
                </a:solidFill>
                <a:latin typeface="Times New Roman" panose="02020603050405020304" pitchFamily="18" charset="0"/>
                <a:cs typeface="Times New Roman" panose="02020603050405020304" pitchFamily="18" charset="0"/>
              </a:rPr>
              <a:t>掺杂导致自旋电子</a:t>
            </a:r>
            <a:r>
              <a:rPr lang="zh-CN" altLang="en-US" sz="2200" dirty="0">
                <a:solidFill>
                  <a:srgbClr val="FF0000"/>
                </a:solidFill>
                <a:latin typeface="Times New Roman" panose="02020603050405020304" pitchFamily="18" charset="0"/>
                <a:cs typeface="Times New Roman" panose="02020603050405020304" pitchFamily="18" charset="0"/>
              </a:rPr>
              <a:t>消失</a:t>
            </a:r>
            <a:r>
              <a:rPr lang="zh-CN" altLang="en-US" sz="2200" dirty="0">
                <a:solidFill>
                  <a:srgbClr val="00009E"/>
                </a:solidFill>
                <a:latin typeface="Times New Roman" panose="02020603050405020304" pitchFamily="18" charset="0"/>
                <a:cs typeface="Times New Roman" panose="02020603050405020304" pitchFamily="18" charset="0"/>
              </a:rPr>
              <a:t>，</a:t>
            </a:r>
            <a:endParaRPr lang="en-US" altLang="zh-CN" sz="2200" dirty="0">
              <a:solidFill>
                <a:srgbClr val="00009E"/>
              </a:solidFill>
              <a:latin typeface="Times New Roman" panose="02020603050405020304" pitchFamily="18" charset="0"/>
              <a:cs typeface="Times New Roman" panose="02020603050405020304" pitchFamily="18" charset="0"/>
            </a:endParaRPr>
          </a:p>
          <a:p>
            <a:pPr>
              <a:lnSpc>
                <a:spcPct val="120000"/>
              </a:lnSpc>
              <a:buClr>
                <a:schemeClr val="folHlink"/>
              </a:buClr>
              <a:buSzPct val="60000"/>
              <a:defRPr/>
            </a:pPr>
            <a:r>
              <a:rPr lang="zh-CN" altLang="en-US" sz="2200" dirty="0">
                <a:solidFill>
                  <a:srgbClr val="00009E"/>
                </a:solidFill>
                <a:latin typeface="Times New Roman" panose="02020603050405020304" pitchFamily="18" charset="0"/>
                <a:cs typeface="Times New Roman" panose="02020603050405020304" pitchFamily="18" charset="0"/>
              </a:rPr>
              <a:t>共掺杂可以进一步</a:t>
            </a:r>
            <a:r>
              <a:rPr lang="zh-CN" altLang="en-US" sz="2200" dirty="0">
                <a:solidFill>
                  <a:srgbClr val="FF0000"/>
                </a:solidFill>
                <a:latin typeface="Times New Roman" panose="02020603050405020304" pitchFamily="18" charset="0"/>
                <a:cs typeface="Times New Roman" panose="02020603050405020304" pitchFamily="18" charset="0"/>
              </a:rPr>
              <a:t>促进</a:t>
            </a:r>
            <a:endParaRPr lang="zh-CN" altLang="zh-CN" sz="2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2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我的资料库\Pictures\510.png"/>
          <p:cNvPicPr/>
          <p:nvPr/>
        </p:nvPicPr>
        <p:blipFill rotWithShape="1">
          <a:blip r:embed="rId3">
            <a:extLst>
              <a:ext uri="{28A0092B-C50C-407E-A947-70E740481C1C}">
                <a14:useLocalDpi xmlns:a14="http://schemas.microsoft.com/office/drawing/2010/main" val="0"/>
              </a:ext>
            </a:extLst>
          </a:blip>
          <a:srcRect l="5084" t="8100" r="1578"/>
          <a:stretch/>
        </p:blipFill>
        <p:spPr bwMode="auto">
          <a:xfrm>
            <a:off x="1782127" y="1851660"/>
            <a:ext cx="5579745" cy="3154680"/>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结果分析</a:t>
            </a:r>
          </a:p>
        </p:txBody>
      </p:sp>
      <p:sp>
        <p:nvSpPr>
          <p:cNvPr id="8" name="矩形 7"/>
          <p:cNvSpPr/>
          <p:nvPr/>
        </p:nvSpPr>
        <p:spPr>
          <a:xfrm>
            <a:off x="1530478" y="5352052"/>
            <a:ext cx="6912768" cy="769441"/>
          </a:xfrm>
          <a:prstGeom prst="rect">
            <a:avLst/>
          </a:prstGeom>
        </p:spPr>
        <p:txBody>
          <a:bodyPr wrap="square">
            <a:spAutoFit/>
          </a:bodyPr>
          <a:lstStyle/>
          <a:p>
            <a:r>
              <a:rPr lang="zh-CN" altLang="zh-CN" sz="2200" dirty="0">
                <a:solidFill>
                  <a:srgbClr val="00009E"/>
                </a:solidFill>
                <a:latin typeface="Times New Roman" panose="02020603050405020304" pitchFamily="18" charset="0"/>
                <a:cs typeface="Times New Roman" panose="02020603050405020304" pitchFamily="18" charset="0"/>
              </a:rPr>
              <a:t>离边缘越远，效果越弱</a:t>
            </a:r>
            <a:endParaRPr lang="en-US" altLang="zh-CN" sz="2200" dirty="0">
              <a:solidFill>
                <a:srgbClr val="00009E"/>
              </a:solidFill>
              <a:latin typeface="Times New Roman" panose="02020603050405020304" pitchFamily="18" charset="0"/>
              <a:cs typeface="Times New Roman" panose="02020603050405020304" pitchFamily="18" charset="0"/>
            </a:endParaRPr>
          </a:p>
          <a:p>
            <a:r>
              <a:rPr lang="zh-CN" altLang="zh-CN" sz="2200" dirty="0">
                <a:solidFill>
                  <a:srgbClr val="00009E"/>
                </a:solidFill>
                <a:latin typeface="Times New Roman" panose="02020603050405020304" pitchFamily="18" charset="0"/>
                <a:cs typeface="Times New Roman" panose="02020603050405020304" pitchFamily="18" charset="0"/>
              </a:rPr>
              <a:t>减少的自旋电子分别为</a:t>
            </a:r>
            <a:r>
              <a:rPr lang="en-US" altLang="zh-CN" sz="2200" dirty="0">
                <a:solidFill>
                  <a:srgbClr val="00009E"/>
                </a:solidFill>
                <a:latin typeface="Times New Roman" panose="02020603050405020304" pitchFamily="18" charset="0"/>
              </a:rPr>
              <a:t>1.000</a:t>
            </a:r>
            <a:r>
              <a:rPr lang="zh-CN" altLang="zh-CN" sz="2200" dirty="0">
                <a:solidFill>
                  <a:srgbClr val="00009E"/>
                </a:solidFill>
                <a:latin typeface="Times New Roman" panose="02020603050405020304" pitchFamily="18" charset="0"/>
                <a:cs typeface="Times New Roman" panose="02020603050405020304" pitchFamily="18" charset="0"/>
              </a:rPr>
              <a:t>、</a:t>
            </a:r>
            <a:r>
              <a:rPr lang="en-US" altLang="zh-CN" sz="2200" dirty="0">
                <a:solidFill>
                  <a:srgbClr val="00009E"/>
                </a:solidFill>
                <a:latin typeface="Times New Roman" panose="02020603050405020304" pitchFamily="18" charset="0"/>
              </a:rPr>
              <a:t>0.998</a:t>
            </a:r>
            <a:r>
              <a:rPr lang="zh-CN" altLang="zh-CN" sz="2200" dirty="0">
                <a:solidFill>
                  <a:srgbClr val="00009E"/>
                </a:solidFill>
                <a:latin typeface="Times New Roman" panose="02020603050405020304" pitchFamily="18" charset="0"/>
                <a:cs typeface="Times New Roman" panose="02020603050405020304" pitchFamily="18" charset="0"/>
              </a:rPr>
              <a:t>、</a:t>
            </a:r>
            <a:r>
              <a:rPr lang="en-US" altLang="zh-CN" sz="2200" dirty="0">
                <a:solidFill>
                  <a:srgbClr val="00009E"/>
                </a:solidFill>
                <a:latin typeface="Times New Roman" panose="02020603050405020304" pitchFamily="18" charset="0"/>
              </a:rPr>
              <a:t>0.867</a:t>
            </a:r>
            <a:r>
              <a:rPr lang="zh-CN" altLang="zh-CN" sz="2200" dirty="0">
                <a:solidFill>
                  <a:srgbClr val="00009E"/>
                </a:solidFill>
                <a:latin typeface="Times New Roman" panose="02020603050405020304" pitchFamily="18" charset="0"/>
                <a:cs typeface="Times New Roman" panose="02020603050405020304" pitchFamily="18" charset="0"/>
              </a:rPr>
              <a:t>、</a:t>
            </a:r>
            <a:r>
              <a:rPr lang="en-US" altLang="zh-CN" sz="2200" dirty="0">
                <a:solidFill>
                  <a:srgbClr val="00009E"/>
                </a:solidFill>
                <a:latin typeface="Times New Roman" panose="02020603050405020304" pitchFamily="18" charset="0"/>
              </a:rPr>
              <a:t>0.134 </a:t>
            </a:r>
            <a:r>
              <a:rPr lang="en-US" altLang="zh-CN" sz="2200" i="1" dirty="0">
                <a:solidFill>
                  <a:srgbClr val="00009E"/>
                </a:solidFill>
                <a:latin typeface="Times New Roman" panose="02020603050405020304" pitchFamily="18" charset="0"/>
              </a:rPr>
              <a:t>e</a:t>
            </a:r>
            <a:endParaRPr lang="zh-CN" altLang="en-US" sz="2200" dirty="0">
              <a:solidFill>
                <a:srgbClr val="00009E"/>
              </a:solidFill>
            </a:endParaRPr>
          </a:p>
        </p:txBody>
      </p:sp>
      <p:sp>
        <p:nvSpPr>
          <p:cNvPr id="9" name="Rectangle 10"/>
          <p:cNvSpPr>
            <a:spLocks noChangeArrowheads="1"/>
          </p:cNvSpPr>
          <p:nvPr/>
        </p:nvSpPr>
        <p:spPr bwMode="auto">
          <a:xfrm>
            <a:off x="467544" y="1062910"/>
            <a:ext cx="4697706"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zh-CN" sz="2200" dirty="0">
                <a:latin typeface="Times New Roman" panose="02020603050405020304" pitchFamily="18" charset="0"/>
                <a:cs typeface="Times New Roman" panose="02020603050405020304" pitchFamily="18" charset="0"/>
              </a:rPr>
              <a:t>掺杂位置</a:t>
            </a:r>
            <a:r>
              <a:rPr lang="zh-CN" altLang="en-US" sz="2200" dirty="0">
                <a:latin typeface="Times New Roman" panose="02020603050405020304" pitchFamily="18" charset="0"/>
                <a:cs typeface="Times New Roman" panose="02020603050405020304" pitchFamily="18" charset="0"/>
              </a:rPr>
              <a:t>影响</a:t>
            </a:r>
            <a:endParaRPr lang="zh-CN"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372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1000125" y="3819092"/>
          <a:ext cx="3571875" cy="2781300"/>
        </p:xfrm>
        <a:graphic>
          <a:graphicData uri="http://schemas.openxmlformats.org/presentationml/2006/ole">
            <mc:AlternateContent xmlns:mc="http://schemas.openxmlformats.org/markup-compatibility/2006">
              <mc:Choice xmlns:v="urn:schemas-microsoft-com:vml" Requires="v">
                <p:oleObj spid="_x0000_s103444" name="Graph" r:id="rId4" imgW="4131869" imgH="2901696" progId="Origin50.Graph">
                  <p:embed/>
                </p:oleObj>
              </mc:Choice>
              <mc:Fallback>
                <p:oleObj name="Graph" r:id="rId4" imgW="4131869" imgH="2901696" progId="Origin50.Graph">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l="8539" t="8437" r="8713"/>
                      <a:stretch>
                        <a:fillRect/>
                      </a:stretch>
                    </p:blipFill>
                    <p:spPr bwMode="auto">
                      <a:xfrm>
                        <a:off x="1000125" y="3819092"/>
                        <a:ext cx="3571875" cy="278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1"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结果分析</a:t>
            </a:r>
          </a:p>
        </p:txBody>
      </p:sp>
      <p:sp>
        <p:nvSpPr>
          <p:cNvPr id="12" name="Rectangle 10"/>
          <p:cNvSpPr>
            <a:spLocks noChangeArrowheads="1"/>
          </p:cNvSpPr>
          <p:nvPr/>
        </p:nvSpPr>
        <p:spPr bwMode="auto">
          <a:xfrm>
            <a:off x="467544" y="1062910"/>
            <a:ext cx="4697706" cy="45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模型尺寸测试</a:t>
            </a:r>
            <a:endParaRPr lang="zh-CN" altLang="zh-CN" sz="2200"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7"/>
          <a:stretch>
            <a:fillRect/>
          </a:stretch>
        </p:blipFill>
        <p:spPr>
          <a:xfrm>
            <a:off x="724936" y="1701008"/>
            <a:ext cx="7851089" cy="1800000"/>
          </a:xfrm>
          <a:prstGeom prst="rect">
            <a:avLst/>
          </a:prstGeom>
        </p:spPr>
      </p:pic>
      <p:sp>
        <p:nvSpPr>
          <p:cNvPr id="17" name="Rectangle 10"/>
          <p:cNvSpPr>
            <a:spLocks noChangeArrowheads="1"/>
          </p:cNvSpPr>
          <p:nvPr/>
        </p:nvSpPr>
        <p:spPr bwMode="auto">
          <a:xfrm>
            <a:off x="467544" y="3323966"/>
            <a:ext cx="4697706" cy="45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自旋电子与吸附能关系</a:t>
            </a:r>
            <a:endParaRPr lang="zh-CN" altLang="zh-CN" sz="2200" dirty="0">
              <a:latin typeface="Times New Roman" panose="02020603050405020304" pitchFamily="18" charset="0"/>
              <a:cs typeface="Times New Roman" panose="02020603050405020304" pitchFamily="18" charset="0"/>
            </a:endParaRPr>
          </a:p>
        </p:txBody>
      </p:sp>
      <p:sp>
        <p:nvSpPr>
          <p:cNvPr id="18" name="矩形 17"/>
          <p:cNvSpPr/>
          <p:nvPr/>
        </p:nvSpPr>
        <p:spPr>
          <a:xfrm>
            <a:off x="4932040" y="4739245"/>
            <a:ext cx="2736304" cy="769441"/>
          </a:xfrm>
          <a:prstGeom prst="rect">
            <a:avLst/>
          </a:prstGeom>
        </p:spPr>
        <p:txBody>
          <a:bodyPr wrap="square">
            <a:spAutoFit/>
          </a:bodyPr>
          <a:lstStyle/>
          <a:p>
            <a:r>
              <a:rPr lang="zh-CN" altLang="en-US" sz="2200" dirty="0">
                <a:solidFill>
                  <a:srgbClr val="00009E"/>
                </a:solidFill>
                <a:latin typeface="Times New Roman" panose="02020603050405020304" pitchFamily="18" charset="0"/>
                <a:cs typeface="Times New Roman" panose="02020603050405020304" pitchFamily="18" charset="0"/>
              </a:rPr>
              <a:t>较大时，占主导</a:t>
            </a:r>
            <a:endParaRPr lang="en-US" altLang="zh-CN" sz="2200" dirty="0">
              <a:solidFill>
                <a:srgbClr val="00009E"/>
              </a:solidFill>
              <a:latin typeface="Times New Roman" panose="02020603050405020304" pitchFamily="18" charset="0"/>
              <a:cs typeface="Times New Roman" panose="02020603050405020304" pitchFamily="18" charset="0"/>
            </a:endParaRPr>
          </a:p>
          <a:p>
            <a:r>
              <a:rPr lang="zh-CN" altLang="en-US" sz="2200" dirty="0">
                <a:solidFill>
                  <a:srgbClr val="00009E"/>
                </a:solidFill>
                <a:latin typeface="Times New Roman" panose="02020603050405020304" pitchFamily="18" charset="0"/>
                <a:cs typeface="Times New Roman" panose="02020603050405020304" pitchFamily="18" charset="0"/>
              </a:rPr>
              <a:t>较小时，影响不大</a:t>
            </a:r>
            <a:endParaRPr lang="zh-CN" altLang="en-US" sz="2200" dirty="0">
              <a:solidFill>
                <a:srgbClr val="00009E"/>
              </a:solidFill>
            </a:endParaRPr>
          </a:p>
        </p:txBody>
      </p:sp>
    </p:spTree>
    <p:extLst>
      <p:ext uri="{BB962C8B-B14F-4D97-AF65-F5344CB8AC3E}">
        <p14:creationId xmlns:p14="http://schemas.microsoft.com/office/powerpoint/2010/main" val="3681165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模型推广</a:t>
            </a:r>
          </a:p>
        </p:txBody>
      </p:sp>
      <p:sp>
        <p:nvSpPr>
          <p:cNvPr id="8" name="Rectangle 10"/>
          <p:cNvSpPr>
            <a:spLocks noChangeArrowheads="1"/>
          </p:cNvSpPr>
          <p:nvPr/>
        </p:nvSpPr>
        <p:spPr bwMode="auto">
          <a:xfrm>
            <a:off x="467544" y="1062910"/>
            <a:ext cx="4697706" cy="46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buClr>
                <a:schemeClr val="folHlink"/>
              </a:buClr>
              <a:buSzPct val="60000"/>
              <a:defRPr/>
            </a:pPr>
            <a:r>
              <a:rPr lang="zh-CN" altLang="en-US" sz="2200" dirty="0">
                <a:latin typeface="Times New Roman" panose="02020603050405020304" pitchFamily="18" charset="0"/>
                <a:cs typeface="Times New Roman" panose="02020603050405020304" pitchFamily="18" charset="0"/>
              </a:rPr>
              <a:t>氧还原反应</a:t>
            </a:r>
            <a:r>
              <a:rPr lang="en-US" altLang="zh-CN" sz="2200" dirty="0">
                <a:latin typeface="Times New Roman" panose="02020603050405020304" pitchFamily="18" charset="0"/>
                <a:cs typeface="Times New Roman" panose="02020603050405020304" pitchFamily="18" charset="0"/>
              </a:rPr>
              <a:t>(ORR)</a:t>
            </a:r>
            <a:endParaRPr lang="zh-CN" altLang="zh-CN" sz="2200" dirty="0">
              <a:latin typeface="Times New Roman" panose="02020603050405020304" pitchFamily="18" charset="0"/>
              <a:cs typeface="Times New Roman" panose="02020603050405020304" pitchFamily="18" charset="0"/>
            </a:endParaRPr>
          </a:p>
        </p:txBody>
      </p:sp>
      <p:pic>
        <p:nvPicPr>
          <p:cNvPr id="9" name="图片 8"/>
          <p:cNvPicPr/>
          <p:nvPr/>
        </p:nvPicPr>
        <p:blipFill rotWithShape="1">
          <a:blip r:embed="rId4">
            <a:extLst>
              <a:ext uri="{28A0092B-C50C-407E-A947-70E740481C1C}">
                <a14:useLocalDpi xmlns:a14="http://schemas.microsoft.com/office/drawing/2010/main" val="0"/>
              </a:ext>
            </a:extLst>
          </a:blip>
          <a:srcRect l="3092" t="6036"/>
          <a:stretch/>
        </p:blipFill>
        <p:spPr bwMode="auto">
          <a:xfrm>
            <a:off x="1782127" y="1812925"/>
            <a:ext cx="5579745" cy="3232150"/>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10" name="矩形 9"/>
          <p:cNvSpPr/>
          <p:nvPr/>
        </p:nvSpPr>
        <p:spPr>
          <a:xfrm>
            <a:off x="1810355" y="5331886"/>
            <a:ext cx="4283918" cy="769441"/>
          </a:xfrm>
          <a:prstGeom prst="rect">
            <a:avLst/>
          </a:prstGeom>
        </p:spPr>
        <p:txBody>
          <a:bodyPr wrap="square">
            <a:spAutoFit/>
          </a:bodyPr>
          <a:lstStyle/>
          <a:p>
            <a:r>
              <a:rPr lang="zh-CN" altLang="en-US" sz="2200" dirty="0">
                <a:solidFill>
                  <a:srgbClr val="00009E"/>
                </a:solidFill>
                <a:latin typeface="Times New Roman" panose="02020603050405020304" pitchFamily="18" charset="0"/>
                <a:cs typeface="Times New Roman" panose="02020603050405020304" pitchFamily="18" charset="0"/>
              </a:rPr>
              <a:t>掺杂导致</a:t>
            </a:r>
            <a:r>
              <a:rPr lang="en-US" altLang="zh-CN" sz="2200" dirty="0">
                <a:solidFill>
                  <a:srgbClr val="00009E"/>
                </a:solidFill>
                <a:latin typeface="Times New Roman" panose="02020603050405020304" pitchFamily="18" charset="0"/>
                <a:cs typeface="Times New Roman" panose="02020603050405020304" pitchFamily="18" charset="0"/>
              </a:rPr>
              <a:t>OOH</a:t>
            </a:r>
            <a:r>
              <a:rPr lang="zh-CN" altLang="en-US" sz="2200" dirty="0">
                <a:solidFill>
                  <a:srgbClr val="00009E"/>
                </a:solidFill>
                <a:latin typeface="Times New Roman" panose="02020603050405020304" pitchFamily="18" charset="0"/>
                <a:cs typeface="Times New Roman" panose="02020603050405020304" pitchFamily="18" charset="0"/>
              </a:rPr>
              <a:t>吸附增强</a:t>
            </a:r>
            <a:endParaRPr lang="en-US" altLang="zh-CN" sz="2200" dirty="0">
              <a:solidFill>
                <a:srgbClr val="00009E"/>
              </a:solidFill>
              <a:latin typeface="Times New Roman" panose="02020603050405020304" pitchFamily="18" charset="0"/>
              <a:cs typeface="Times New Roman" panose="02020603050405020304" pitchFamily="18" charset="0"/>
            </a:endParaRPr>
          </a:p>
          <a:p>
            <a:r>
              <a:rPr lang="zh-CN" altLang="en-US" sz="2200" dirty="0">
                <a:solidFill>
                  <a:srgbClr val="00009E"/>
                </a:solidFill>
                <a:latin typeface="Times New Roman" panose="02020603050405020304" pitchFamily="18" charset="0"/>
                <a:cs typeface="Times New Roman" panose="02020603050405020304" pitchFamily="18" charset="0"/>
              </a:rPr>
              <a:t>从而活性提高</a:t>
            </a:r>
            <a:endParaRPr lang="zh-CN" altLang="en-US" sz="2200" dirty="0">
              <a:solidFill>
                <a:srgbClr val="00009E"/>
              </a:solidFill>
            </a:endParaRPr>
          </a:p>
        </p:txBody>
      </p:sp>
    </p:spTree>
    <p:extLst>
      <p:ext uri="{BB962C8B-B14F-4D97-AF65-F5344CB8AC3E}">
        <p14:creationId xmlns:p14="http://schemas.microsoft.com/office/powerpoint/2010/main" val="2095536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28812" y="1276350"/>
            <a:ext cx="5286375" cy="4305300"/>
          </a:xfrm>
          <a:prstGeom prst="rect">
            <a:avLst/>
          </a:prstGeom>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小结</a:t>
            </a:r>
          </a:p>
        </p:txBody>
      </p:sp>
    </p:spTree>
    <p:extLst>
      <p:ext uri="{BB962C8B-B14F-4D97-AF65-F5344CB8AC3E}">
        <p14:creationId xmlns:p14="http://schemas.microsoft.com/office/powerpoint/2010/main" val="2484539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60" name="Rectangle 4"/>
          <p:cNvSpPr>
            <a:spLocks noChangeArrowheads="1"/>
          </p:cNvSpPr>
          <p:nvPr/>
        </p:nvSpPr>
        <p:spPr bwMode="auto">
          <a:xfrm>
            <a:off x="1819433" y="1844675"/>
            <a:ext cx="529241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150000"/>
              </a:lnSpc>
              <a:defRPr/>
            </a:pPr>
            <a:r>
              <a:rPr lang="en-US" altLang="zh-CN" sz="3200" dirty="0">
                <a:solidFill>
                  <a:srgbClr val="FF0000"/>
                </a:solidFill>
                <a:latin typeface="Times New Roman" panose="02020603050405020304" pitchFamily="18" charset="0"/>
                <a:cs typeface="Times New Roman" panose="02020603050405020304" pitchFamily="18" charset="0"/>
              </a:rPr>
              <a:t>Pt/TiO</a:t>
            </a:r>
            <a:r>
              <a:rPr lang="en-US" altLang="zh-CN" sz="3200" baseline="-25000" dirty="0">
                <a:solidFill>
                  <a:srgbClr val="FF0000"/>
                </a:solidFill>
                <a:latin typeface="Times New Roman" panose="02020603050405020304" pitchFamily="18" charset="0"/>
                <a:cs typeface="Times New Roman" panose="02020603050405020304" pitchFamily="18" charset="0"/>
              </a:rPr>
              <a:t>2</a:t>
            </a:r>
            <a:r>
              <a:rPr lang="en-US" altLang="zh-CN" sz="3200" dirty="0">
                <a:solidFill>
                  <a:srgbClr val="FF0000"/>
                </a:solidFill>
                <a:latin typeface="Times New Roman" panose="02020603050405020304" pitchFamily="18" charset="0"/>
                <a:cs typeface="Times New Roman" panose="02020603050405020304" pitchFamily="18" charset="0"/>
              </a:rPr>
              <a:t>(101)</a:t>
            </a:r>
            <a:r>
              <a:rPr lang="zh-CN" altLang="zh-CN" sz="3200" dirty="0">
                <a:solidFill>
                  <a:srgbClr val="FF0000"/>
                </a:solidFill>
              </a:rPr>
              <a:t>催化光解水制氢</a:t>
            </a:r>
            <a:endParaRPr lang="en-US" altLang="zh-CN" sz="3200" dirty="0">
              <a:solidFill>
                <a:srgbClr val="FF0000"/>
              </a:solidFill>
            </a:endParaRPr>
          </a:p>
          <a:p>
            <a:pPr algn="ctr">
              <a:lnSpc>
                <a:spcPct val="150000"/>
              </a:lnSpc>
              <a:defRPr/>
            </a:pPr>
            <a:r>
              <a:rPr lang="zh-CN" altLang="zh-CN" sz="3200" dirty="0">
                <a:solidFill>
                  <a:srgbClr val="FF0000"/>
                </a:solidFill>
              </a:rPr>
              <a:t>活性位点的理论研究</a:t>
            </a:r>
            <a:endParaRPr lang="zh-CN" altLang="en-US" sz="3200" b="0" dirty="0">
              <a:solidFill>
                <a:srgbClr val="FF0000"/>
              </a:solidFill>
              <a:latin typeface="黑体" pitchFamily="2" charset="-122"/>
              <a:ea typeface="黑体" pitchFamily="2" charset="-122"/>
            </a:endParaRPr>
          </a:p>
        </p:txBody>
      </p:sp>
      <p:sp>
        <p:nvSpPr>
          <p:cNvPr id="13" name="Rectangle 7"/>
          <p:cNvSpPr>
            <a:spLocks noChangeArrowheads="1"/>
          </p:cNvSpPr>
          <p:nvPr/>
        </p:nvSpPr>
        <p:spPr bwMode="auto">
          <a:xfrm>
            <a:off x="0" y="6120000"/>
            <a:ext cx="47991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CC0000"/>
                </a:solidFill>
                <a:latin typeface="Times New Roman" pitchFamily="18" charset="0"/>
              </a:rPr>
              <a:t> J Mater. Chem. A, 2013, 1, 15258</a:t>
            </a:r>
            <a:r>
              <a:rPr lang="en-US" altLang="zh-CN" i="1" dirty="0">
                <a:solidFill>
                  <a:srgbClr val="CC0000"/>
                </a:solidFill>
                <a:latin typeface="Times New Roman" charset="0"/>
                <a:ea typeface="宋体" charset="0"/>
              </a:rPr>
              <a:t>. (Back Cover)</a:t>
            </a:r>
            <a:endParaRPr lang="zh-CN" altLang="en-US" i="1" dirty="0">
              <a:solidFill>
                <a:srgbClr val="CC0000"/>
              </a:solidFill>
              <a:latin typeface="Times New Roman" charset="0"/>
              <a:ea typeface="宋体" charset="0"/>
            </a:endParaRPr>
          </a:p>
        </p:txBody>
      </p:sp>
      <p:sp>
        <p:nvSpPr>
          <p:cNvPr id="1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6" name="Rectangle 7"/>
          <p:cNvSpPr>
            <a:spLocks noChangeArrowheads="1"/>
          </p:cNvSpPr>
          <p:nvPr/>
        </p:nvSpPr>
        <p:spPr bwMode="auto">
          <a:xfrm>
            <a:off x="0" y="6480000"/>
            <a:ext cx="43974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CC0000"/>
                </a:solidFill>
                <a:latin typeface="Times New Roman" pitchFamily="18" charset="0"/>
              </a:rPr>
              <a:t>Chem. Eur. J. 2014, 20, 2138</a:t>
            </a:r>
            <a:r>
              <a:rPr lang="en-US" altLang="zh-CN" i="1" dirty="0">
                <a:solidFill>
                  <a:srgbClr val="CC0000"/>
                </a:solidFill>
                <a:latin typeface="Times New Roman" charset="0"/>
                <a:ea typeface="宋体" charset="0"/>
              </a:rPr>
              <a:t>. (Front Cover)</a:t>
            </a:r>
            <a:endParaRPr lang="zh-CN" altLang="en-US" i="1" dirty="0">
              <a:solidFill>
                <a:srgbClr val="CC0000"/>
              </a:solidFill>
              <a:latin typeface="Times New Roman" charset="0"/>
              <a:ea typeface="宋体" charset="0"/>
            </a:endParaRPr>
          </a:p>
        </p:txBody>
      </p:sp>
      <p:sp>
        <p:nvSpPr>
          <p:cNvPr id="17" name="矩形 10"/>
          <p:cNvSpPr>
            <a:spLocks noChangeArrowheads="1"/>
          </p:cNvSpPr>
          <p:nvPr/>
        </p:nvSpPr>
        <p:spPr bwMode="auto">
          <a:xfrm>
            <a:off x="720000" y="1800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3.</a:t>
            </a:r>
            <a:r>
              <a:rPr lang="en-US" altLang="zh-CN" sz="28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HER</a:t>
            </a: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催化剂活性调控</a:t>
            </a:r>
          </a:p>
        </p:txBody>
      </p:sp>
    </p:spTree>
    <p:extLst>
      <p:ext uri="{BB962C8B-B14F-4D97-AF65-F5344CB8AC3E}">
        <p14:creationId xmlns:p14="http://schemas.microsoft.com/office/powerpoint/2010/main" val="1493812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我的资料库\Pictures\101a.png"/>
          <p:cNvPicPr/>
          <p:nvPr/>
        </p:nvPicPr>
        <p:blipFill rotWithShape="1">
          <a:blip r:embed="rId3" cstate="print">
            <a:extLst>
              <a:ext uri="{28A0092B-C50C-407E-A947-70E740481C1C}">
                <a14:useLocalDpi xmlns:a14="http://schemas.microsoft.com/office/drawing/2010/main" val="0"/>
              </a:ext>
            </a:extLst>
          </a:blip>
          <a:srcRect t="7541" r="4032" b="6439"/>
          <a:stretch/>
        </p:blipFill>
        <p:spPr bwMode="auto">
          <a:xfrm>
            <a:off x="899592" y="3429000"/>
            <a:ext cx="7515252" cy="3024336"/>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3" name="矩形 2"/>
          <p:cNvSpPr/>
          <p:nvPr/>
        </p:nvSpPr>
        <p:spPr>
          <a:xfrm>
            <a:off x="2320147" y="3347700"/>
            <a:ext cx="1234633" cy="369332"/>
          </a:xfrm>
          <a:prstGeom prst="rect">
            <a:avLst/>
          </a:prstGeom>
        </p:spPr>
        <p:txBody>
          <a:bodyPr wrap="none">
            <a:spAutoFit/>
          </a:bodyPr>
          <a:lstStyle/>
          <a:p>
            <a:pPr algn="ctr">
              <a:spcBef>
                <a:spcPct val="50000"/>
              </a:spcBef>
            </a:pPr>
            <a:r>
              <a:rPr lang="en-US" altLang="zh-CN" b="1" dirty="0">
                <a:solidFill>
                  <a:srgbClr val="0000FF"/>
                </a:solidFill>
                <a:latin typeface="+mj-ea"/>
                <a:ea typeface="+mj-ea"/>
                <a:cs typeface="黑体"/>
              </a:rPr>
              <a:t>Tafel</a:t>
            </a:r>
            <a:r>
              <a:rPr lang="zh-CN" altLang="en-US" b="1" dirty="0">
                <a:solidFill>
                  <a:srgbClr val="0000FF"/>
                </a:solidFill>
                <a:latin typeface="+mj-ea"/>
                <a:ea typeface="+mj-ea"/>
                <a:cs typeface="黑体"/>
              </a:rPr>
              <a:t>机理</a:t>
            </a:r>
          </a:p>
        </p:txBody>
      </p:sp>
      <p:sp>
        <p:nvSpPr>
          <p:cNvPr id="4" name="矩形 3"/>
          <p:cNvSpPr/>
          <p:nvPr/>
        </p:nvSpPr>
        <p:spPr>
          <a:xfrm>
            <a:off x="5533586" y="3347700"/>
            <a:ext cx="1702710" cy="369332"/>
          </a:xfrm>
          <a:prstGeom prst="rect">
            <a:avLst/>
          </a:prstGeom>
        </p:spPr>
        <p:txBody>
          <a:bodyPr wrap="none">
            <a:spAutoFit/>
          </a:bodyPr>
          <a:lstStyle/>
          <a:p>
            <a:pPr algn="ctr">
              <a:spcBef>
                <a:spcPct val="50000"/>
              </a:spcBef>
            </a:pPr>
            <a:r>
              <a:rPr lang="en-US" altLang="zh-CN" dirty="0">
                <a:solidFill>
                  <a:srgbClr val="0000FF"/>
                </a:solidFill>
                <a:latin typeface="+mj-ea"/>
                <a:ea typeface="+mj-ea"/>
                <a:cs typeface="黑体"/>
              </a:rPr>
              <a:t>Heyrovsky</a:t>
            </a:r>
            <a:r>
              <a:rPr lang="zh-CN" altLang="en-US" b="1" dirty="0">
                <a:solidFill>
                  <a:srgbClr val="0000FF"/>
                </a:solidFill>
                <a:latin typeface="+mj-ea"/>
                <a:ea typeface="+mj-ea"/>
                <a:cs typeface="黑体"/>
              </a:rPr>
              <a:t>机理</a:t>
            </a:r>
          </a:p>
        </p:txBody>
      </p:sp>
      <p:sp>
        <p:nvSpPr>
          <p:cNvPr id="5" name="矩形 4"/>
          <p:cNvSpPr/>
          <p:nvPr/>
        </p:nvSpPr>
        <p:spPr>
          <a:xfrm>
            <a:off x="2295128" y="1709807"/>
            <a:ext cx="4437112" cy="1431161"/>
          </a:xfrm>
          <a:prstGeom prst="rect">
            <a:avLst/>
          </a:prstGeom>
        </p:spPr>
        <p:txBody>
          <a:bodyPr wrap="none">
            <a:spAutoFit/>
          </a:bodyPr>
          <a:lstStyle/>
          <a:p>
            <a:pPr algn="just">
              <a:spcBef>
                <a:spcPts val="600"/>
              </a:spcBef>
            </a:pPr>
            <a:r>
              <a:rPr lang="en-US" altLang="zh-CN" dirty="0">
                <a:solidFill>
                  <a:srgbClr val="FF0000"/>
                </a:solidFill>
                <a:latin typeface="Times New Roman" panose="02020603050405020304" pitchFamily="18" charset="0"/>
                <a:ea typeface="黑体"/>
                <a:cs typeface="Times New Roman" panose="02020603050405020304" pitchFamily="18" charset="0"/>
                <a:sym typeface="Wingdings" panose="05000000000000000000" pitchFamily="2" charset="2"/>
              </a:rPr>
              <a:t>HER:  2H</a:t>
            </a:r>
            <a:r>
              <a:rPr lang="en-US" altLang="zh-CN" baseline="30000" dirty="0">
                <a:solidFill>
                  <a:srgbClr val="FF0000"/>
                </a:solidFill>
                <a:latin typeface="Times New Roman" panose="02020603050405020304" pitchFamily="18" charset="0"/>
                <a:ea typeface="黑体"/>
                <a:cs typeface="Times New Roman" panose="02020603050405020304" pitchFamily="18" charset="0"/>
                <a:sym typeface="Wingdings" panose="05000000000000000000" pitchFamily="2" charset="2"/>
              </a:rPr>
              <a:t>+</a:t>
            </a:r>
            <a:r>
              <a:rPr lang="en-US" altLang="zh-CN" dirty="0">
                <a:solidFill>
                  <a:srgbClr val="FF0000"/>
                </a:solidFill>
                <a:latin typeface="Times New Roman" panose="02020603050405020304" pitchFamily="18" charset="0"/>
                <a:ea typeface="黑体"/>
                <a:cs typeface="Times New Roman" panose="02020603050405020304" pitchFamily="18" charset="0"/>
                <a:sym typeface="Wingdings" panose="05000000000000000000" pitchFamily="2" charset="2"/>
              </a:rPr>
              <a:t> + 2e</a:t>
            </a:r>
            <a:r>
              <a:rPr lang="en-US" altLang="zh-CN" baseline="30000" dirty="0">
                <a:solidFill>
                  <a:srgbClr val="FF0000"/>
                </a:solidFill>
                <a:latin typeface="Times New Roman" panose="02020603050405020304" pitchFamily="18" charset="0"/>
                <a:ea typeface="黑体"/>
                <a:cs typeface="Times New Roman" panose="02020603050405020304" pitchFamily="18" charset="0"/>
              </a:rPr>
              <a:t>-</a:t>
            </a:r>
            <a:r>
              <a:rPr lang="en-US" altLang="zh-CN" dirty="0">
                <a:solidFill>
                  <a:srgbClr val="FF0000"/>
                </a:solidFill>
                <a:latin typeface="Times New Roman" panose="02020603050405020304" pitchFamily="18" charset="0"/>
                <a:ea typeface="黑体"/>
                <a:cs typeface="Times New Roman" panose="02020603050405020304" pitchFamily="18" charset="0"/>
                <a:sym typeface="Wingdings" panose="05000000000000000000" pitchFamily="2" charset="2"/>
              </a:rPr>
              <a:t> </a:t>
            </a:r>
            <a:r>
              <a:rPr lang="en-US" altLang="zh-CN" dirty="0">
                <a:solidFill>
                  <a:srgbClr val="FF0000"/>
                </a:solidFill>
                <a:latin typeface="Times New Roman" panose="02020603050405020304" pitchFamily="18" charset="0"/>
                <a:ea typeface="黑体"/>
                <a:cs typeface="Times New Roman" panose="02020603050405020304" pitchFamily="18" charset="0"/>
              </a:rPr>
              <a:t>→ </a:t>
            </a:r>
            <a:r>
              <a:rPr lang="en-US" altLang="zh-CN" dirty="0">
                <a:solidFill>
                  <a:srgbClr val="FF0000"/>
                </a:solidFill>
                <a:latin typeface="Times New Roman" panose="02020603050405020304" pitchFamily="18" charset="0"/>
                <a:ea typeface="黑体"/>
                <a:cs typeface="Times New Roman" panose="02020603050405020304" pitchFamily="18" charset="0"/>
                <a:sym typeface="Wingdings" panose="05000000000000000000" pitchFamily="2" charset="2"/>
              </a:rPr>
              <a:t>H</a:t>
            </a:r>
            <a:r>
              <a:rPr lang="en-US" altLang="zh-CN" baseline="-25000" dirty="0">
                <a:solidFill>
                  <a:srgbClr val="FF0000"/>
                </a:solidFill>
                <a:latin typeface="Times New Roman" panose="02020603050405020304" pitchFamily="18" charset="0"/>
                <a:ea typeface="黑体"/>
                <a:cs typeface="Times New Roman" panose="02020603050405020304" pitchFamily="18" charset="0"/>
                <a:sym typeface="Wingdings" panose="05000000000000000000" pitchFamily="2" charset="2"/>
              </a:rPr>
              <a:t>2</a:t>
            </a:r>
          </a:p>
          <a:p>
            <a:pPr algn="just">
              <a:spcBef>
                <a:spcPts val="600"/>
              </a:spcBef>
            </a:pPr>
            <a:r>
              <a:rPr lang="en-US" altLang="zh-CN" dirty="0">
                <a:latin typeface="Times New Roman" panose="02020603050405020304" pitchFamily="18" charset="0"/>
                <a:cs typeface="Times New Roman" panose="02020603050405020304" pitchFamily="18" charset="0"/>
              </a:rPr>
              <a:t>Discharge:   H</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a:t>
            </a:r>
            <a:r>
              <a:rPr lang="en-US" altLang="zh-CN" baseline="-25000" dirty="0" err="1">
                <a:latin typeface="Times New Roman" panose="02020603050405020304" pitchFamily="18" charset="0"/>
                <a:cs typeface="Times New Roman" panose="02020603050405020304" pitchFamily="18" charset="0"/>
              </a:rPr>
              <a:t>aq</a:t>
            </a:r>
            <a:r>
              <a:rPr lang="en-US" altLang="zh-CN" baseline="-25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 * </a:t>
            </a:r>
            <a:r>
              <a:rPr lang="zh-CN"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            (1)</a:t>
            </a:r>
            <a:endParaRPr lang="zh-CN" altLang="zh-CN" dirty="0">
              <a:latin typeface="Times New Roman" panose="02020603050405020304" pitchFamily="18" charset="0"/>
              <a:cs typeface="Times New Roman" panose="02020603050405020304" pitchFamily="18" charset="0"/>
            </a:endParaRPr>
          </a:p>
          <a:p>
            <a:pPr algn="just">
              <a:spcBef>
                <a:spcPts val="600"/>
              </a:spcBef>
            </a:pPr>
            <a:r>
              <a:rPr lang="en-US" altLang="zh-CN" dirty="0">
                <a:latin typeface="Times New Roman" panose="02020603050405020304" pitchFamily="18" charset="0"/>
                <a:cs typeface="Times New Roman" panose="02020603050405020304" pitchFamily="18" charset="0"/>
              </a:rPr>
              <a:t>Tafel:           2H* </a:t>
            </a:r>
            <a:r>
              <a:rPr lang="zh-CN"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+ 2*                   </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p>
          <a:p>
            <a:pPr algn="just">
              <a:spcBef>
                <a:spcPts val="600"/>
              </a:spcBef>
            </a:pPr>
            <a:r>
              <a:rPr lang="en-US" altLang="zh-CN" dirty="0">
                <a:latin typeface="Times New Roman" panose="02020603050405020304" pitchFamily="18" charset="0"/>
                <a:cs typeface="Times New Roman" panose="02020603050405020304" pitchFamily="18" charset="0"/>
              </a:rPr>
              <a:t>Heyrovsky:  H* + H</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a:t>
            </a:r>
            <a:r>
              <a:rPr lang="en-US" altLang="zh-CN" baseline="-25000" dirty="0" err="1">
                <a:latin typeface="Times New Roman" panose="02020603050405020304" pitchFamily="18" charset="0"/>
                <a:cs typeface="Times New Roman" panose="02020603050405020304" pitchFamily="18" charset="0"/>
              </a:rPr>
              <a:t>aq</a:t>
            </a:r>
            <a:r>
              <a:rPr lang="en-US" altLang="zh-CN" baseline="-25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 e</a:t>
            </a:r>
            <a:r>
              <a:rPr lang="en-US" altLang="zh-CN" baseline="30000"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   </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a:t>
            </a:r>
            <a:endParaRPr lang="zh-CN" altLang="zh-CN" dirty="0">
              <a:latin typeface="Times New Roman" panose="02020603050405020304" pitchFamily="18" charset="0"/>
              <a:cs typeface="Times New Roman" panose="02020603050405020304" pitchFamily="18" charset="0"/>
            </a:endParaRPr>
          </a:p>
        </p:txBody>
      </p:sp>
      <p:sp>
        <p:nvSpPr>
          <p:cNvPr id="6"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sp>
        <p:nvSpPr>
          <p:cNvPr id="7" name="Text Box 24"/>
          <p:cNvSpPr txBox="1">
            <a:spLocks noChangeArrowheads="1"/>
          </p:cNvSpPr>
          <p:nvPr/>
        </p:nvSpPr>
        <p:spPr bwMode="auto">
          <a:xfrm>
            <a:off x="720000" y="180000"/>
            <a:ext cx="6911975"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b="1">
                <a:solidFill>
                  <a:schemeClr val="tx1"/>
                </a:solidFill>
                <a:latin typeface="Tahoma" pitchFamily="34" charset="0"/>
                <a:ea typeface="宋体" pitchFamily="2" charset="-122"/>
              </a:defRPr>
            </a:lvl1pPr>
            <a:lvl2pPr marL="742950" indent="-285750">
              <a:defRPr sz="2400" b="1">
                <a:solidFill>
                  <a:schemeClr val="tx1"/>
                </a:solidFill>
                <a:latin typeface="Tahoma" pitchFamily="34" charset="0"/>
                <a:ea typeface="宋体" pitchFamily="2" charset="-122"/>
              </a:defRPr>
            </a:lvl2pPr>
            <a:lvl3pPr marL="1143000" indent="-228600">
              <a:defRPr sz="2400" b="1">
                <a:solidFill>
                  <a:schemeClr val="tx1"/>
                </a:solidFill>
                <a:latin typeface="Tahoma" pitchFamily="34" charset="0"/>
                <a:ea typeface="宋体" pitchFamily="2" charset="-122"/>
              </a:defRPr>
            </a:lvl3pPr>
            <a:lvl4pPr marL="1600200" indent="-228600">
              <a:defRPr sz="2400" b="1">
                <a:solidFill>
                  <a:schemeClr val="tx1"/>
                </a:solidFill>
                <a:latin typeface="Tahoma" pitchFamily="34" charset="0"/>
                <a:ea typeface="宋体" pitchFamily="2" charset="-122"/>
              </a:defRPr>
            </a:lvl4pPr>
            <a:lvl5pPr marL="2057400" indent="-228600">
              <a:defRPr sz="2400" b="1">
                <a:solidFill>
                  <a:schemeClr val="tx1"/>
                </a:solidFill>
                <a:latin typeface="Tahoma" pitchFamily="34" charset="0"/>
                <a:ea typeface="宋体" pitchFamily="2" charset="-122"/>
              </a:defRPr>
            </a:lvl5pPr>
            <a:lvl6pPr marL="2514600" indent="-228600" fontAlgn="base">
              <a:spcBef>
                <a:spcPct val="0"/>
              </a:spcBef>
              <a:spcAft>
                <a:spcPct val="0"/>
              </a:spcAft>
              <a:defRPr sz="2400" b="1">
                <a:solidFill>
                  <a:schemeClr val="tx1"/>
                </a:solidFill>
                <a:latin typeface="Tahoma" pitchFamily="34" charset="0"/>
                <a:ea typeface="宋体" pitchFamily="2" charset="-122"/>
              </a:defRPr>
            </a:lvl6pPr>
            <a:lvl7pPr marL="2971800" indent="-228600" fontAlgn="base">
              <a:spcBef>
                <a:spcPct val="0"/>
              </a:spcBef>
              <a:spcAft>
                <a:spcPct val="0"/>
              </a:spcAft>
              <a:defRPr sz="2400" b="1">
                <a:solidFill>
                  <a:schemeClr val="tx1"/>
                </a:solidFill>
                <a:latin typeface="Tahoma" pitchFamily="34" charset="0"/>
                <a:ea typeface="宋体" pitchFamily="2" charset="-122"/>
              </a:defRPr>
            </a:lvl7pPr>
            <a:lvl8pPr marL="3429000" indent="-228600" fontAlgn="base">
              <a:spcBef>
                <a:spcPct val="0"/>
              </a:spcBef>
              <a:spcAft>
                <a:spcPct val="0"/>
              </a:spcAft>
              <a:defRPr sz="2400" b="1">
                <a:solidFill>
                  <a:schemeClr val="tx1"/>
                </a:solidFill>
                <a:latin typeface="Tahoma" pitchFamily="34" charset="0"/>
                <a:ea typeface="宋体" pitchFamily="2" charset="-122"/>
              </a:defRPr>
            </a:lvl8pPr>
            <a:lvl9pPr marL="3886200" indent="-228600" fontAlgn="base">
              <a:spcBef>
                <a:spcPct val="0"/>
              </a:spcBef>
              <a:spcAft>
                <a:spcPct val="0"/>
              </a:spcAft>
              <a:defRPr sz="2400" b="1">
                <a:solidFill>
                  <a:schemeClr val="tx1"/>
                </a:solidFill>
                <a:latin typeface="Tahoma" pitchFamily="34" charset="0"/>
                <a:ea typeface="宋体" pitchFamily="2" charset="-122"/>
              </a:defRPr>
            </a:lvl9pPr>
          </a:lstStyle>
          <a:p>
            <a:pPr>
              <a:defRPr/>
            </a:pPr>
            <a:r>
              <a:rPr lang="zh-CN" altLang="en-US" sz="2800" b="0" dirty="0">
                <a:solidFill>
                  <a:schemeClr val="hlink"/>
                </a:solidFill>
                <a:ea typeface="黑体" pitchFamily="2" charset="-122"/>
              </a:rPr>
              <a:t>光解水制氢</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9" name="Rectangle 7"/>
          <p:cNvSpPr>
            <a:spLocks noChangeArrowheads="1"/>
          </p:cNvSpPr>
          <p:nvPr/>
        </p:nvSpPr>
        <p:spPr bwMode="auto">
          <a:xfrm>
            <a:off x="0" y="6480000"/>
            <a:ext cx="47991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CC0000"/>
                </a:solidFill>
                <a:latin typeface="Times New Roman" pitchFamily="18" charset="0"/>
              </a:rPr>
              <a:t> J Mater. Chem. A, 2013, 1, 15258</a:t>
            </a:r>
            <a:r>
              <a:rPr lang="en-US" altLang="zh-CN" i="1" dirty="0">
                <a:solidFill>
                  <a:srgbClr val="CC0000"/>
                </a:solidFill>
                <a:latin typeface="Times New Roman" charset="0"/>
                <a:ea typeface="宋体" charset="0"/>
              </a:rPr>
              <a:t>. (Back Cover)</a:t>
            </a:r>
            <a:endParaRPr lang="zh-CN" altLang="en-US" i="1" dirty="0">
              <a:solidFill>
                <a:srgbClr val="CC0000"/>
              </a:solidFill>
              <a:latin typeface="Times New Roman" charset="0"/>
              <a:ea typeface="宋体" charset="0"/>
            </a:endParaRPr>
          </a:p>
        </p:txBody>
      </p:sp>
      <p:sp>
        <p:nvSpPr>
          <p:cNvPr id="10" name="Rectangle 7"/>
          <p:cNvSpPr>
            <a:spLocks noChangeArrowheads="1"/>
          </p:cNvSpPr>
          <p:nvPr/>
        </p:nvSpPr>
        <p:spPr bwMode="auto">
          <a:xfrm>
            <a:off x="773431" y="111080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400" dirty="0">
                <a:latin typeface="Times New Roman" charset="0"/>
                <a:ea typeface="宋体" charset="0"/>
              </a:rPr>
              <a:t>反应机理</a:t>
            </a:r>
          </a:p>
        </p:txBody>
      </p:sp>
    </p:spTree>
    <p:extLst>
      <p:ext uri="{BB962C8B-B14F-4D97-AF65-F5344CB8AC3E}">
        <p14:creationId xmlns:p14="http://schemas.microsoft.com/office/powerpoint/2010/main" val="2261998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60" name="Rectangle 4"/>
          <p:cNvSpPr>
            <a:spLocks noChangeArrowheads="1"/>
          </p:cNvSpPr>
          <p:nvPr/>
        </p:nvSpPr>
        <p:spPr bwMode="auto">
          <a:xfrm>
            <a:off x="2107460" y="1844675"/>
            <a:ext cx="4716356"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150000"/>
              </a:lnSpc>
              <a:defRPr/>
            </a:pPr>
            <a:r>
              <a:rPr lang="zh-CN" altLang="en-US" sz="3200" dirty="0">
                <a:solidFill>
                  <a:srgbClr val="FF0000"/>
                </a:solidFill>
              </a:rPr>
              <a:t>多相催化火山型活性趋势</a:t>
            </a:r>
            <a:endParaRPr lang="en-US" altLang="zh-CN" sz="3200" dirty="0">
              <a:solidFill>
                <a:srgbClr val="FF0000"/>
              </a:solidFill>
            </a:endParaRPr>
          </a:p>
          <a:p>
            <a:pPr algn="ctr">
              <a:lnSpc>
                <a:spcPct val="150000"/>
              </a:lnSpc>
              <a:defRPr/>
            </a:pPr>
            <a:r>
              <a:rPr lang="zh-CN" altLang="en-US" sz="3200" dirty="0">
                <a:solidFill>
                  <a:srgbClr val="FF0000"/>
                </a:solidFill>
              </a:rPr>
              <a:t>研究及其应用</a:t>
            </a:r>
            <a:endParaRPr lang="zh-CN" altLang="en-US" sz="3200" b="0" dirty="0">
              <a:solidFill>
                <a:srgbClr val="FF0000"/>
              </a:solidFill>
              <a:latin typeface="黑体" pitchFamily="2" charset="-122"/>
              <a:ea typeface="黑体" pitchFamily="2" charset="-122"/>
            </a:endParaRPr>
          </a:p>
        </p:txBody>
      </p:sp>
      <p:sp>
        <p:nvSpPr>
          <p:cNvPr id="1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8" name="矩形 10"/>
          <p:cNvSpPr>
            <a:spLocks noChangeArrowheads="1"/>
          </p:cNvSpPr>
          <p:nvPr/>
        </p:nvSpPr>
        <p:spPr bwMode="auto">
          <a:xfrm>
            <a:off x="720000" y="18000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1.</a:t>
            </a: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活性理论研究</a:t>
            </a:r>
          </a:p>
        </p:txBody>
      </p:sp>
    </p:spTree>
    <p:extLst>
      <p:ext uri="{BB962C8B-B14F-4D97-AF65-F5344CB8AC3E}">
        <p14:creationId xmlns:p14="http://schemas.microsoft.com/office/powerpoint/2010/main" val="1662188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619672" y="1166950"/>
            <a:ext cx="3048900" cy="235440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6636" y="3573336"/>
            <a:ext cx="5033636" cy="2880000"/>
          </a:xfrm>
          <a:prstGeom prst="rect">
            <a:avLst/>
          </a:prstGeom>
        </p:spPr>
      </p:pic>
      <p:sp>
        <p:nvSpPr>
          <p:cNvPr id="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0"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活性模拟</a:t>
            </a:r>
          </a:p>
        </p:txBody>
      </p:sp>
      <p:sp>
        <p:nvSpPr>
          <p:cNvPr id="11" name="矩形 10"/>
          <p:cNvSpPr/>
          <p:nvPr/>
        </p:nvSpPr>
        <p:spPr>
          <a:xfrm>
            <a:off x="4747622" y="2379440"/>
            <a:ext cx="3888432" cy="769441"/>
          </a:xfrm>
          <a:prstGeom prst="rect">
            <a:avLst/>
          </a:prstGeom>
        </p:spPr>
        <p:txBody>
          <a:bodyPr wrap="square">
            <a:spAutoFit/>
          </a:bodyPr>
          <a:lstStyle/>
          <a:p>
            <a:r>
              <a:rPr lang="zh-CN" altLang="en-US" sz="2200" dirty="0">
                <a:solidFill>
                  <a:srgbClr val="00009E"/>
                </a:solidFill>
              </a:rPr>
              <a:t>尺寸：</a:t>
            </a:r>
            <a:endParaRPr lang="en-US" altLang="zh-CN" sz="2200" dirty="0">
              <a:solidFill>
                <a:srgbClr val="00009E"/>
              </a:solidFill>
            </a:endParaRPr>
          </a:p>
          <a:p>
            <a:r>
              <a:rPr lang="zh-CN" altLang="en-US" sz="2200" dirty="0">
                <a:solidFill>
                  <a:srgbClr val="FF0000"/>
                </a:solidFill>
              </a:rPr>
              <a:t>小</a:t>
            </a:r>
            <a:r>
              <a:rPr lang="zh-CN" altLang="en-US" sz="2200" dirty="0">
                <a:solidFill>
                  <a:srgbClr val="00009E"/>
                </a:solidFill>
              </a:rPr>
              <a:t>颗粒</a:t>
            </a:r>
            <a:r>
              <a:rPr lang="en-US" altLang="zh-CN" sz="2200" dirty="0">
                <a:solidFill>
                  <a:srgbClr val="00009E"/>
                </a:solidFill>
              </a:rPr>
              <a:t>Pt</a:t>
            </a:r>
            <a:r>
              <a:rPr lang="zh-CN" altLang="en-US" sz="2200" dirty="0">
                <a:solidFill>
                  <a:srgbClr val="00009E"/>
                </a:solidFill>
              </a:rPr>
              <a:t>比</a:t>
            </a:r>
            <a:r>
              <a:rPr lang="zh-CN" altLang="en-US" sz="2200" dirty="0">
                <a:solidFill>
                  <a:srgbClr val="FF0000"/>
                </a:solidFill>
              </a:rPr>
              <a:t>大</a:t>
            </a:r>
            <a:r>
              <a:rPr lang="zh-CN" altLang="en-US" sz="2200" dirty="0">
                <a:solidFill>
                  <a:srgbClr val="00009E"/>
                </a:solidFill>
              </a:rPr>
              <a:t>颗粒活性</a:t>
            </a:r>
            <a:r>
              <a:rPr lang="zh-CN" altLang="en-US" sz="2200" dirty="0">
                <a:solidFill>
                  <a:srgbClr val="FF0000"/>
                </a:solidFill>
              </a:rPr>
              <a:t>更高</a:t>
            </a:r>
          </a:p>
        </p:txBody>
      </p:sp>
      <p:graphicFrame>
        <p:nvGraphicFramePr>
          <p:cNvPr id="7" name="对象 6"/>
          <p:cNvGraphicFramePr>
            <a:graphicFrameLocks noChangeAspect="1"/>
          </p:cNvGraphicFramePr>
          <p:nvPr/>
        </p:nvGraphicFramePr>
        <p:xfrm>
          <a:off x="4769356" y="1266037"/>
          <a:ext cx="2430003" cy="432000"/>
        </p:xfrm>
        <a:graphic>
          <a:graphicData uri="http://schemas.openxmlformats.org/presentationml/2006/ole">
            <mc:AlternateContent xmlns:mc="http://schemas.openxmlformats.org/markup-compatibility/2006">
              <mc:Choice xmlns:v="urn:schemas-microsoft-com:vml" Requires="v">
                <p:oleObj spid="_x0000_s99367" name="Equation" r:id="rId7" imgW="1282700" imgH="228600" progId="Equation.DSMT4">
                  <p:embed/>
                </p:oleObj>
              </mc:Choice>
              <mc:Fallback>
                <p:oleObj name="Equation" r:id="rId7" imgW="1282700" imgH="228600" progId="Equation.DSMT4">
                  <p:embed/>
                  <p:pic>
                    <p:nvPicPr>
                      <p:cNvPr id="7"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9356" y="1266037"/>
                        <a:ext cx="2430003" cy="43200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4765740" y="1847106"/>
          <a:ext cx="4054732" cy="429766"/>
        </p:xfrm>
        <a:graphic>
          <a:graphicData uri="http://schemas.openxmlformats.org/presentationml/2006/ole">
            <mc:AlternateContent xmlns:mc="http://schemas.openxmlformats.org/markup-compatibility/2006">
              <mc:Choice xmlns:v="urn:schemas-microsoft-com:vml" Requires="v">
                <p:oleObj spid="_x0000_s99368" name="Equation" r:id="rId9" imgW="2070100" imgH="215900" progId="Equation.DSMT4">
                  <p:embed/>
                </p:oleObj>
              </mc:Choice>
              <mc:Fallback>
                <p:oleObj name="Equation" r:id="rId9" imgW="2070100" imgH="215900" progId="Equation.DSMT4">
                  <p:embed/>
                  <p:pic>
                    <p:nvPicPr>
                      <p:cNvPr id="8" name="对象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5740" y="1847106"/>
                        <a:ext cx="4054732" cy="429766"/>
                      </a:xfrm>
                      <a:prstGeom prst="rect">
                        <a:avLst/>
                      </a:prstGeom>
                      <a:noFill/>
                    </p:spPr>
                  </p:pic>
                </p:oleObj>
              </mc:Fallback>
            </mc:AlternateContent>
          </a:graphicData>
        </a:graphic>
      </p:graphicFrame>
      <p:pic>
        <p:nvPicPr>
          <p:cNvPr id="13" name="图片 12"/>
          <p:cNvPicPr>
            <a:picLocks noChangeAspect="1"/>
          </p:cNvPicPr>
          <p:nvPr/>
        </p:nvPicPr>
        <p:blipFill>
          <a:blip r:embed="rId11"/>
          <a:stretch>
            <a:fillRect/>
          </a:stretch>
        </p:blipFill>
        <p:spPr>
          <a:xfrm>
            <a:off x="1428572" y="840363"/>
            <a:ext cx="3240000" cy="2680987"/>
          </a:xfrm>
          <a:prstGeom prst="rect">
            <a:avLst/>
          </a:prstGeom>
        </p:spPr>
      </p:pic>
    </p:spTree>
    <p:extLst>
      <p:ext uri="{BB962C8B-B14F-4D97-AF65-F5344CB8AC3E}">
        <p14:creationId xmlns:p14="http://schemas.microsoft.com/office/powerpoint/2010/main" val="228721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478275"/>
            <a:ext cx="5773420" cy="2310765"/>
          </a:xfrm>
          <a:prstGeom prst="rect">
            <a:avLst/>
          </a:prstGeom>
          <a:noFill/>
        </p:spPr>
      </p:pic>
      <p:sp>
        <p:nvSpPr>
          <p:cNvPr id="3"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实验结果</a:t>
            </a: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a:t>
            </a: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合作组工作</a:t>
            </a:r>
            <a:r>
              <a:rPr lang="en-US" altLang="zh-CN" sz="2800" b="0" dirty="0">
                <a:solidFill>
                  <a:srgbClr val="FF0000"/>
                </a:solidFill>
                <a:latin typeface="黑体" panose="02010609060101010101" pitchFamily="49" charset="-122"/>
                <a:ea typeface="黑体" panose="02010609060101010101" pitchFamily="49" charset="-122"/>
                <a:cs typeface="Arial" panose="020B0604020202020204" pitchFamily="34" charset="0"/>
              </a:rPr>
              <a:t>)</a:t>
            </a:r>
            <a:endPar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pic>
        <p:nvPicPr>
          <p:cNvPr id="13" name="图片 12" descr="D:\我的资料库\Pictures\102_0.png"/>
          <p:cNvPicPr/>
          <p:nvPr/>
        </p:nvPicPr>
        <p:blipFill rotWithShape="1">
          <a:blip r:embed="rId5">
            <a:extLst>
              <a:ext uri="{28A0092B-C50C-407E-A947-70E740481C1C}">
                <a14:useLocalDpi xmlns:a14="http://schemas.microsoft.com/office/drawing/2010/main" val="0"/>
              </a:ext>
            </a:extLst>
          </a:blip>
          <a:srcRect l="51380"/>
          <a:stretch/>
        </p:blipFill>
        <p:spPr bwMode="auto">
          <a:xfrm>
            <a:off x="1827630" y="3828246"/>
            <a:ext cx="2798445" cy="2321560"/>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
        <p:nvSpPr>
          <p:cNvPr id="14" name="矩形 13"/>
          <p:cNvSpPr/>
          <p:nvPr/>
        </p:nvSpPr>
        <p:spPr>
          <a:xfrm>
            <a:off x="5004048" y="4286706"/>
            <a:ext cx="3400350" cy="1446550"/>
          </a:xfrm>
          <a:prstGeom prst="rect">
            <a:avLst/>
          </a:prstGeom>
        </p:spPr>
        <p:txBody>
          <a:bodyPr wrap="square">
            <a:spAutoFit/>
          </a:bodyPr>
          <a:lstStyle/>
          <a:p>
            <a:pPr algn="just"/>
            <a:r>
              <a:rPr lang="zh-CN" altLang="en-US" sz="2200" dirty="0">
                <a:solidFill>
                  <a:srgbClr val="00009E"/>
                </a:solidFill>
                <a:latin typeface="+mj-ea"/>
              </a:rPr>
              <a:t>活性：低 </a:t>
            </a:r>
            <a:r>
              <a:rPr lang="zh-CN" altLang="en-US" sz="2200" baseline="-25000" dirty="0">
                <a:solidFill>
                  <a:srgbClr val="00009E"/>
                </a:solidFill>
                <a:latin typeface="+mj-ea"/>
              </a:rPr>
              <a:t> </a:t>
            </a:r>
            <a:r>
              <a:rPr lang="en-US" altLang="zh-CN" sz="2200" dirty="0">
                <a:solidFill>
                  <a:srgbClr val="00009E"/>
                </a:solidFill>
                <a:latin typeface="+mj-ea"/>
                <a:cs typeface="黑体" charset="0"/>
              </a:rPr>
              <a:t>-&gt; </a:t>
            </a:r>
            <a:r>
              <a:rPr lang="zh-CN" altLang="en-US" sz="2200" dirty="0">
                <a:solidFill>
                  <a:srgbClr val="00009E"/>
                </a:solidFill>
                <a:latin typeface="+mj-ea"/>
                <a:cs typeface="黑体" charset="0"/>
              </a:rPr>
              <a:t>高</a:t>
            </a:r>
            <a:r>
              <a:rPr lang="en-US" altLang="zh-CN" sz="2200" dirty="0">
                <a:solidFill>
                  <a:srgbClr val="00009E"/>
                </a:solidFill>
                <a:latin typeface="+mj-ea"/>
                <a:cs typeface="黑体" charset="0"/>
              </a:rPr>
              <a:t> </a:t>
            </a:r>
            <a:endParaRPr lang="en-US" altLang="zh-CN" sz="2200" dirty="0">
              <a:solidFill>
                <a:srgbClr val="00009E"/>
              </a:solidFill>
              <a:latin typeface="+mj-ea"/>
              <a:ea typeface="+mj-ea"/>
              <a:cs typeface="黑体" charset="0"/>
            </a:endParaRPr>
          </a:p>
          <a:p>
            <a:pPr algn="just"/>
            <a:r>
              <a:rPr lang="zh-CN" altLang="en-US" sz="2200" dirty="0">
                <a:solidFill>
                  <a:srgbClr val="00009E"/>
                </a:solidFill>
                <a:latin typeface="+mj-ea"/>
                <a:ea typeface="+mj-ea"/>
                <a:cs typeface="黑体" charset="0"/>
              </a:rPr>
              <a:t>尺寸：大 </a:t>
            </a:r>
            <a:r>
              <a:rPr lang="zh-CN" altLang="en-US" sz="2200" baseline="30000" dirty="0">
                <a:solidFill>
                  <a:srgbClr val="00009E"/>
                </a:solidFill>
                <a:latin typeface="+mj-ea"/>
                <a:ea typeface="+mj-ea"/>
                <a:cs typeface="黑体" charset="0"/>
              </a:rPr>
              <a:t> </a:t>
            </a:r>
            <a:r>
              <a:rPr lang="en-US" altLang="zh-CN" sz="2200" dirty="0">
                <a:solidFill>
                  <a:srgbClr val="00009E"/>
                </a:solidFill>
                <a:latin typeface="+mj-ea"/>
                <a:ea typeface="+mj-ea"/>
                <a:cs typeface="黑体" charset="0"/>
              </a:rPr>
              <a:t>-&gt; </a:t>
            </a:r>
            <a:r>
              <a:rPr lang="zh-CN" altLang="en-US" sz="2200" dirty="0">
                <a:solidFill>
                  <a:srgbClr val="00009E"/>
                </a:solidFill>
                <a:latin typeface="+mj-ea"/>
                <a:ea typeface="+mj-ea"/>
                <a:cs typeface="黑体" charset="0"/>
              </a:rPr>
              <a:t>小</a:t>
            </a:r>
            <a:endParaRPr lang="en-US" altLang="zh-CN" sz="2200" dirty="0">
              <a:solidFill>
                <a:srgbClr val="00009E"/>
              </a:solidFill>
              <a:latin typeface="+mj-ea"/>
              <a:ea typeface="+mj-ea"/>
              <a:cs typeface="黑体" charset="0"/>
            </a:endParaRPr>
          </a:p>
          <a:p>
            <a:pPr algn="just"/>
            <a:r>
              <a:rPr lang="zh-CN" altLang="en-US" sz="2200" dirty="0">
                <a:solidFill>
                  <a:srgbClr val="00009E"/>
                </a:solidFill>
                <a:latin typeface="+mj-ea"/>
                <a:ea typeface="+mj-ea"/>
                <a:cs typeface="黑体" charset="0"/>
              </a:rPr>
              <a:t>价态：</a:t>
            </a:r>
            <a:r>
              <a:rPr lang="en-US" altLang="zh-CN" sz="2200" dirty="0">
                <a:solidFill>
                  <a:srgbClr val="00009E"/>
                </a:solidFill>
                <a:latin typeface="Times New Roman" panose="02020603050405020304" pitchFamily="18" charset="0"/>
                <a:ea typeface="黑体" panose="02010600030101010101" pitchFamily="2" charset="-122"/>
                <a:cs typeface="Times New Roman" panose="02020603050405020304" pitchFamily="18" charset="0"/>
              </a:rPr>
              <a:t>Pt</a:t>
            </a:r>
            <a:r>
              <a:rPr lang="en-US" altLang="zh-CN" sz="2200" baseline="30000" dirty="0">
                <a:solidFill>
                  <a:srgbClr val="00009E"/>
                </a:solidFill>
                <a:latin typeface="Times New Roman" panose="02020603050405020304" pitchFamily="18" charset="0"/>
                <a:ea typeface="黑体" panose="02010600030101010101" pitchFamily="2" charset="-122"/>
                <a:cs typeface="Times New Roman" panose="02020603050405020304" pitchFamily="18" charset="0"/>
              </a:rPr>
              <a:t>0</a:t>
            </a:r>
            <a:r>
              <a:rPr lang="zh-CN" altLang="en-US" sz="2200" dirty="0">
                <a:solidFill>
                  <a:srgbClr val="00009E"/>
                </a:solidFill>
                <a:latin typeface="+mj-ea"/>
                <a:cs typeface="黑体" charset="0"/>
              </a:rPr>
              <a:t> </a:t>
            </a:r>
            <a:r>
              <a:rPr lang="en-US" altLang="zh-CN" sz="2200" dirty="0">
                <a:solidFill>
                  <a:srgbClr val="00009E"/>
                </a:solidFill>
                <a:latin typeface="+mj-ea"/>
                <a:cs typeface="黑体" charset="0"/>
              </a:rPr>
              <a:t>-&gt; Pt</a:t>
            </a:r>
            <a:r>
              <a:rPr lang="el-GR" altLang="zh-CN" sz="2200" baseline="30000" dirty="0">
                <a:solidFill>
                  <a:srgbClr val="00009E"/>
                </a:solidFill>
                <a:latin typeface="Times New Roman" panose="02020603050405020304" pitchFamily="18" charset="0"/>
                <a:cs typeface="Times New Roman" panose="02020603050405020304" pitchFamily="18" charset="0"/>
              </a:rPr>
              <a:t> δ</a:t>
            </a:r>
            <a:r>
              <a:rPr lang="it-IT" altLang="zh-CN" sz="2200" baseline="30000" dirty="0">
                <a:solidFill>
                  <a:srgbClr val="00009E"/>
                </a:solidFill>
                <a:latin typeface="Times New Roman" panose="02020603050405020304" pitchFamily="18" charset="0"/>
                <a:ea typeface="黑体" panose="02010600030101010101" pitchFamily="2" charset="-122"/>
                <a:cs typeface="Times New Roman" panose="02020603050405020304" pitchFamily="18" charset="0"/>
              </a:rPr>
              <a:t>+</a:t>
            </a:r>
            <a:r>
              <a:rPr lang="it-IT" altLang="zh-CN" sz="2200" dirty="0">
                <a:solidFill>
                  <a:srgbClr val="00009E"/>
                </a:solidFill>
                <a:latin typeface="Arial" panose="020B0604020202020204" pitchFamily="34" charset="0"/>
                <a:ea typeface="黑体" panose="02010600030101010101" pitchFamily="2" charset="-122"/>
                <a:cs typeface="Arial" panose="020B0604020202020204" pitchFamily="34" charset="0"/>
              </a:rPr>
              <a:t> </a:t>
            </a:r>
            <a:endParaRPr lang="en-US" altLang="zh-CN" sz="2200" dirty="0">
              <a:solidFill>
                <a:srgbClr val="00009E"/>
              </a:solidFill>
              <a:latin typeface="+mj-ea"/>
              <a:ea typeface="+mj-ea"/>
              <a:cs typeface="黑体" charset="0"/>
            </a:endParaRPr>
          </a:p>
          <a:p>
            <a:pPr algn="just"/>
            <a:r>
              <a:rPr lang="en-US" altLang="zh-CN" sz="2200" dirty="0">
                <a:latin typeface="Times New Roman" panose="02020603050405020304" pitchFamily="18" charset="0"/>
                <a:ea typeface="黑体" panose="02010600030101010101" pitchFamily="2" charset="-122"/>
                <a:cs typeface="Times New Roman" panose="02020603050405020304" pitchFamily="18" charset="0"/>
              </a:rPr>
              <a:t>Bulk-Pt</a:t>
            </a:r>
            <a:r>
              <a:rPr lang="en-US" altLang="zh-CN" sz="2200" baseline="30000" dirty="0">
                <a:latin typeface="Times New Roman" panose="02020603050405020304" pitchFamily="18" charset="0"/>
                <a:ea typeface="黑体" panose="02010600030101010101" pitchFamily="2" charset="-122"/>
                <a:cs typeface="Times New Roman" panose="02020603050405020304" pitchFamily="18" charset="0"/>
              </a:rPr>
              <a:t>0     </a:t>
            </a:r>
            <a:r>
              <a:rPr lang="en-US" altLang="zh-CN" sz="2200" dirty="0">
                <a:latin typeface="Times New Roman" panose="02020603050405020304" pitchFamily="18" charset="0"/>
                <a:ea typeface="黑体" panose="02010600030101010101" pitchFamily="2" charset="-122"/>
                <a:cs typeface="Times New Roman" panose="02020603050405020304" pitchFamily="18" charset="0"/>
              </a:rPr>
              <a:t> </a:t>
            </a:r>
            <a:r>
              <a:rPr lang="en-US" altLang="zh-CN" sz="2200" dirty="0">
                <a:solidFill>
                  <a:srgbClr val="00009E"/>
                </a:solidFill>
                <a:latin typeface="+mj-ea"/>
                <a:cs typeface="黑体" charset="0"/>
              </a:rPr>
              <a:t>-&gt; </a:t>
            </a:r>
            <a:r>
              <a:rPr lang="zh-CN" altLang="en-US" sz="2200" dirty="0">
                <a:latin typeface="Arial" panose="020B0604020202020204" pitchFamily="34" charset="0"/>
                <a:ea typeface="黑体" panose="02010600030101010101" pitchFamily="2" charset="-122"/>
                <a:cs typeface="Arial" panose="020B0604020202020204" pitchFamily="34" charset="0"/>
              </a:rPr>
              <a:t>单原子</a:t>
            </a:r>
            <a:r>
              <a:rPr lang="it-IT" altLang="zh-CN" sz="2200"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Pt</a:t>
            </a:r>
            <a:r>
              <a:rPr lang="it-IT" altLang="zh-CN" sz="2200" baseline="30000"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2+</a:t>
            </a:r>
            <a:endParaRPr lang="zh-CN" altLang="en-US" sz="2200" baseline="30000" dirty="0">
              <a:solidFill>
                <a:srgbClr val="00009E"/>
              </a:solidFill>
              <a:latin typeface="Times New Roman" panose="02020603050405020304" pitchFamily="18" charset="0"/>
              <a:cs typeface="Times New Roman" panose="02020603050405020304" pitchFamily="18" charset="0"/>
            </a:endParaRPr>
          </a:p>
        </p:txBody>
      </p:sp>
      <p:sp>
        <p:nvSpPr>
          <p:cNvPr id="17" name="Rectangle 7"/>
          <p:cNvSpPr>
            <a:spLocks noChangeArrowheads="1"/>
          </p:cNvSpPr>
          <p:nvPr/>
        </p:nvSpPr>
        <p:spPr bwMode="auto">
          <a:xfrm>
            <a:off x="773431" y="1110807"/>
            <a:ext cx="17123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Pt</a:t>
            </a:r>
            <a:r>
              <a:rPr lang="zh-CN" altLang="en-US" sz="2400" dirty="0">
                <a:latin typeface="Times New Roman" charset="0"/>
                <a:ea typeface="宋体" charset="0"/>
              </a:rPr>
              <a:t>纳米团簇</a:t>
            </a:r>
          </a:p>
        </p:txBody>
      </p:sp>
    </p:spTree>
    <p:extLst>
      <p:ext uri="{BB962C8B-B14F-4D97-AF65-F5344CB8AC3E}">
        <p14:creationId xmlns:p14="http://schemas.microsoft.com/office/powerpoint/2010/main" val="3212170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0" y="6480000"/>
            <a:ext cx="43974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CC0000"/>
                </a:solidFill>
                <a:latin typeface="Times New Roman" pitchFamily="18" charset="0"/>
              </a:rPr>
              <a:t>Chem. Eur. J. 2014, 20, 2138</a:t>
            </a:r>
            <a:r>
              <a:rPr lang="en-US" altLang="zh-CN" i="1" dirty="0">
                <a:solidFill>
                  <a:srgbClr val="CC0000"/>
                </a:solidFill>
                <a:latin typeface="Times New Roman" charset="0"/>
                <a:ea typeface="宋体" charset="0"/>
              </a:rPr>
              <a:t>. (Front Cover)</a:t>
            </a:r>
            <a:endParaRPr lang="zh-CN" altLang="en-US" i="1" dirty="0">
              <a:solidFill>
                <a:srgbClr val="CC0000"/>
              </a:solidFill>
              <a:latin typeface="Times New Roman" charset="0"/>
              <a:ea typeface="宋体" charset="0"/>
            </a:endParaRPr>
          </a:p>
        </p:txBody>
      </p:sp>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实验验证</a:t>
            </a:r>
          </a:p>
        </p:txBody>
      </p:sp>
      <p:sp>
        <p:nvSpPr>
          <p:cNvPr id="8"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pic>
        <p:nvPicPr>
          <p:cNvPr id="10" name="图片 9" descr="D:\我的资料库\Pictures\1\21.png"/>
          <p:cNvPicPr/>
          <p:nvPr/>
        </p:nvPicPr>
        <p:blipFill rotWithShape="1">
          <a:blip r:embed="rId4">
            <a:extLst>
              <a:ext uri="{28A0092B-C50C-407E-A947-70E740481C1C}">
                <a14:useLocalDpi xmlns:a14="http://schemas.microsoft.com/office/drawing/2010/main" val="0"/>
              </a:ext>
            </a:extLst>
          </a:blip>
          <a:srcRect l="3079" r="51716" b="6445"/>
          <a:stretch/>
        </p:blipFill>
        <p:spPr bwMode="auto">
          <a:xfrm>
            <a:off x="1347981" y="4113361"/>
            <a:ext cx="3007995" cy="2339975"/>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pic>
        <p:nvPicPr>
          <p:cNvPr id="11" name="图片 10"/>
          <p:cNvPicPr>
            <a:picLocks noChangeAspect="1"/>
          </p:cNvPicPr>
          <p:nvPr/>
        </p:nvPicPr>
        <p:blipFill rotWithShape="1">
          <a:blip r:embed="rId5"/>
          <a:srcRect l="26535" r="25503"/>
          <a:stretch/>
        </p:blipFill>
        <p:spPr>
          <a:xfrm>
            <a:off x="4611246" y="2222970"/>
            <a:ext cx="3881518" cy="2340000"/>
          </a:xfrm>
          <a:prstGeom prst="rect">
            <a:avLst/>
          </a:prstGeom>
        </p:spPr>
      </p:pic>
      <p:sp>
        <p:nvSpPr>
          <p:cNvPr id="13" name="Rectangle 7"/>
          <p:cNvSpPr>
            <a:spLocks noChangeArrowheads="1"/>
          </p:cNvSpPr>
          <p:nvPr/>
        </p:nvSpPr>
        <p:spPr bwMode="auto">
          <a:xfrm>
            <a:off x="773431" y="1110807"/>
            <a:ext cx="14029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Pt</a:t>
            </a:r>
            <a:r>
              <a:rPr lang="zh-CN" altLang="en-US" sz="2400" dirty="0">
                <a:latin typeface="Times New Roman" charset="0"/>
                <a:ea typeface="宋体" charset="0"/>
              </a:rPr>
              <a:t>单原子</a:t>
            </a:r>
          </a:p>
        </p:txBody>
      </p:sp>
      <p:sp>
        <p:nvSpPr>
          <p:cNvPr id="14" name="矩形 13"/>
          <p:cNvSpPr/>
          <p:nvPr/>
        </p:nvSpPr>
        <p:spPr>
          <a:xfrm>
            <a:off x="5702253" y="1719785"/>
            <a:ext cx="1699504" cy="369332"/>
          </a:xfrm>
          <a:prstGeom prst="rect">
            <a:avLst/>
          </a:prstGeom>
        </p:spPr>
        <p:txBody>
          <a:bodyPr wrap="none">
            <a:spAutoFit/>
          </a:bodyPr>
          <a:lstStyle/>
          <a:p>
            <a:pPr algn="ctr">
              <a:spcBef>
                <a:spcPct val="50000"/>
              </a:spcBef>
            </a:pPr>
            <a:r>
              <a:rPr lang="zh-CN" altLang="en-US" b="1" dirty="0">
                <a:latin typeface="+mj-ea"/>
                <a:ea typeface="+mj-ea"/>
                <a:cs typeface="黑体"/>
              </a:rPr>
              <a:t>实验</a:t>
            </a:r>
            <a:r>
              <a:rPr lang="en-US" altLang="zh-CN" b="1" dirty="0">
                <a:latin typeface="+mj-ea"/>
                <a:ea typeface="+mj-ea"/>
                <a:cs typeface="黑体"/>
              </a:rPr>
              <a:t>EXAFS</a:t>
            </a:r>
            <a:r>
              <a:rPr lang="zh-CN" altLang="en-US" dirty="0">
                <a:latin typeface="+mj-ea"/>
                <a:ea typeface="+mj-ea"/>
                <a:cs typeface="黑体"/>
              </a:rPr>
              <a:t>表征</a:t>
            </a:r>
            <a:endParaRPr lang="zh-CN" altLang="en-US" b="1" dirty="0">
              <a:latin typeface="+mj-ea"/>
              <a:ea typeface="+mj-ea"/>
              <a:cs typeface="黑体"/>
            </a:endParaRPr>
          </a:p>
        </p:txBody>
      </p:sp>
      <p:sp>
        <p:nvSpPr>
          <p:cNvPr id="15" name="矩形 14"/>
          <p:cNvSpPr/>
          <p:nvPr/>
        </p:nvSpPr>
        <p:spPr>
          <a:xfrm>
            <a:off x="5292080" y="4873068"/>
            <a:ext cx="2304472" cy="1107996"/>
          </a:xfrm>
          <a:prstGeom prst="rect">
            <a:avLst/>
          </a:prstGeom>
        </p:spPr>
        <p:txBody>
          <a:bodyPr wrap="square">
            <a:spAutoFit/>
          </a:bodyPr>
          <a:lstStyle/>
          <a:p>
            <a:r>
              <a:rPr lang="zh-CN" altLang="en-US" sz="2200" dirty="0">
                <a:solidFill>
                  <a:srgbClr val="00009E"/>
                </a:solidFill>
              </a:rPr>
              <a:t>稳定</a:t>
            </a:r>
            <a:r>
              <a:rPr lang="en-US" altLang="zh-CN" sz="2200" dirty="0">
                <a:solidFill>
                  <a:srgbClr val="FF0000"/>
                </a:solidFill>
                <a:latin typeface="Times New Roman" panose="02020603050405020304" pitchFamily="18" charset="0"/>
                <a:cs typeface="Times New Roman" panose="02020603050405020304" pitchFamily="18" charset="0"/>
              </a:rPr>
              <a:t>Pt</a:t>
            </a:r>
            <a:r>
              <a:rPr lang="zh-CN" altLang="en-US" sz="2200" dirty="0">
                <a:solidFill>
                  <a:srgbClr val="FF0000"/>
                </a:solidFill>
              </a:rPr>
              <a:t>单原子</a:t>
            </a:r>
            <a:r>
              <a:rPr lang="zh-CN" altLang="en-US" sz="2200" dirty="0">
                <a:solidFill>
                  <a:srgbClr val="00009E"/>
                </a:solidFill>
              </a:rPr>
              <a:t>催化剂的高活性</a:t>
            </a:r>
            <a:endParaRPr lang="en-US" altLang="zh-CN" sz="2200" dirty="0">
              <a:solidFill>
                <a:srgbClr val="00009E"/>
              </a:solidFill>
            </a:endParaRPr>
          </a:p>
          <a:p>
            <a:r>
              <a:rPr lang="zh-CN" altLang="en-US" sz="2200" dirty="0">
                <a:solidFill>
                  <a:srgbClr val="00009E"/>
                </a:solidFill>
              </a:rPr>
              <a:t>验证了理论预测</a:t>
            </a:r>
            <a:endParaRPr lang="zh-CN" altLang="en-US" sz="2200" dirty="0">
              <a:solidFill>
                <a:srgbClr val="FF0000"/>
              </a:solidFill>
            </a:endParaRPr>
          </a:p>
        </p:txBody>
      </p:sp>
      <p:sp>
        <p:nvSpPr>
          <p:cNvPr id="16" name="矩形 15"/>
          <p:cNvSpPr/>
          <p:nvPr/>
        </p:nvSpPr>
        <p:spPr bwMode="auto">
          <a:xfrm>
            <a:off x="6067238" y="3087066"/>
            <a:ext cx="2028924" cy="36004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charset="0"/>
              <a:ea typeface="宋体" charset="0"/>
              <a:cs typeface="宋体" charset="0"/>
            </a:endParaRPr>
          </a:p>
        </p:txBody>
      </p:sp>
      <p:grpSp>
        <p:nvGrpSpPr>
          <p:cNvPr id="17" name="组合 3"/>
          <p:cNvGrpSpPr>
            <a:grpSpLocks/>
          </p:cNvGrpSpPr>
          <p:nvPr/>
        </p:nvGrpSpPr>
        <p:grpSpPr bwMode="auto">
          <a:xfrm>
            <a:off x="1518440" y="1628800"/>
            <a:ext cx="2765528" cy="2479440"/>
            <a:chOff x="3283" y="2521"/>
            <a:chExt cx="5119" cy="4589"/>
          </a:xfrm>
        </p:grpSpPr>
        <p:pic>
          <p:nvPicPr>
            <p:cNvPr id="18" name="Picture 134" descr="uk"/>
            <p:cNvPicPr>
              <a:picLocks noChangeAspect="1" noChangeArrowheads="1"/>
            </p:cNvPicPr>
            <p:nvPr/>
          </p:nvPicPr>
          <p:blipFill>
            <a:blip r:embed="rId6">
              <a:lum contrast="-22000"/>
              <a:extLst>
                <a:ext uri="{28A0092B-C50C-407E-A947-70E740481C1C}">
                  <a14:useLocalDpi xmlns:a14="http://schemas.microsoft.com/office/drawing/2010/main" val="0"/>
                </a:ext>
              </a:extLst>
            </a:blip>
            <a:srcRect l="-693" t="-461" r="1500" b="12688"/>
            <a:stretch>
              <a:fillRect/>
            </a:stretch>
          </p:blipFill>
          <p:spPr bwMode="auto">
            <a:xfrm>
              <a:off x="3283" y="2579"/>
              <a:ext cx="5119" cy="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35"/>
            <p:cNvGrpSpPr>
              <a:grpSpLocks noChangeAspect="1"/>
            </p:cNvGrpSpPr>
            <p:nvPr/>
          </p:nvGrpSpPr>
          <p:grpSpPr bwMode="auto">
            <a:xfrm>
              <a:off x="4691" y="2923"/>
              <a:ext cx="2889" cy="2191"/>
              <a:chOff x="2716" y="6674"/>
              <a:chExt cx="2617" cy="1979"/>
            </a:xfrm>
          </p:grpSpPr>
          <p:grpSp>
            <p:nvGrpSpPr>
              <p:cNvPr id="25" name="Group 136"/>
              <p:cNvGrpSpPr>
                <a:grpSpLocks noChangeAspect="1"/>
              </p:cNvGrpSpPr>
              <p:nvPr/>
            </p:nvGrpSpPr>
            <p:grpSpPr bwMode="auto">
              <a:xfrm>
                <a:off x="4961" y="6674"/>
                <a:ext cx="372" cy="338"/>
                <a:chOff x="7405" y="1960"/>
                <a:chExt cx="476" cy="432"/>
              </a:xfrm>
            </p:grpSpPr>
            <p:cxnSp>
              <p:nvCxnSpPr>
                <p:cNvPr id="37" name="AutoShape 137"/>
                <p:cNvCxnSpPr>
                  <a:cxnSpLocks noChangeAspect="1" noChangeShapeType="1"/>
                </p:cNvCxnSpPr>
                <p:nvPr/>
              </p:nvCxnSpPr>
              <p:spPr bwMode="auto">
                <a:xfrm rot="1380000" flipV="1">
                  <a:off x="7492" y="1963"/>
                  <a:ext cx="267" cy="369"/>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38" name="AutoShape 138"/>
                <p:cNvCxnSpPr>
                  <a:cxnSpLocks noChangeAspect="1" noChangeShapeType="1"/>
                </p:cNvCxnSpPr>
                <p:nvPr/>
              </p:nvCxnSpPr>
              <p:spPr bwMode="auto">
                <a:xfrm rot="1380000" flipV="1">
                  <a:off x="7532" y="2023"/>
                  <a:ext cx="267" cy="369"/>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39" name="AutoShape 139"/>
                <p:cNvCxnSpPr>
                  <a:cxnSpLocks noChangeAspect="1" noChangeShapeType="1"/>
                </p:cNvCxnSpPr>
                <p:nvPr/>
              </p:nvCxnSpPr>
              <p:spPr bwMode="auto">
                <a:xfrm rot="18600000" flipH="1">
                  <a:off x="7496" y="1869"/>
                  <a:ext cx="102" cy="283"/>
                </a:xfrm>
                <a:prstGeom prst="straightConnector1">
                  <a:avLst/>
                </a:prstGeom>
                <a:noFill/>
                <a:ln w="9525">
                  <a:solidFill>
                    <a:srgbClr val="FFFFFF"/>
                  </a:solidFill>
                  <a:round/>
                  <a:headEnd/>
                  <a:tailEnd type="triangle" w="med" len="sm"/>
                </a:ln>
                <a:extLst>
                  <a:ext uri="{909E8E84-426E-40DD-AFC4-6F175D3DCCD1}">
                    <a14:hiddenFill xmlns:a14="http://schemas.microsoft.com/office/drawing/2010/main">
                      <a:noFill/>
                    </a14:hiddenFill>
                  </a:ext>
                </a:extLst>
              </p:spPr>
            </p:cxnSp>
            <p:cxnSp>
              <p:nvCxnSpPr>
                <p:cNvPr id="40" name="AutoShape 140"/>
                <p:cNvCxnSpPr>
                  <a:cxnSpLocks noChangeAspect="1" noChangeShapeType="1"/>
                </p:cNvCxnSpPr>
                <p:nvPr/>
              </p:nvCxnSpPr>
              <p:spPr bwMode="auto">
                <a:xfrm rot="7800000" flipH="1">
                  <a:off x="7689" y="2199"/>
                  <a:ext cx="102" cy="283"/>
                </a:xfrm>
                <a:prstGeom prst="straightConnector1">
                  <a:avLst/>
                </a:prstGeom>
                <a:noFill/>
                <a:ln w="9525">
                  <a:solidFill>
                    <a:srgbClr val="FFFFFF"/>
                  </a:solidFill>
                  <a:round/>
                  <a:headEnd/>
                  <a:tailEnd type="triangle" w="med" len="sm"/>
                </a:ln>
                <a:extLst>
                  <a:ext uri="{909E8E84-426E-40DD-AFC4-6F175D3DCCD1}">
                    <a14:hiddenFill xmlns:a14="http://schemas.microsoft.com/office/drawing/2010/main">
                      <a:noFill/>
                    </a14:hiddenFill>
                  </a:ext>
                </a:extLst>
              </p:spPr>
            </p:cxnSp>
          </p:grpSp>
          <p:grpSp>
            <p:nvGrpSpPr>
              <p:cNvPr id="26" name="Group 141"/>
              <p:cNvGrpSpPr>
                <a:grpSpLocks noChangeAspect="1"/>
              </p:cNvGrpSpPr>
              <p:nvPr/>
            </p:nvGrpSpPr>
            <p:grpSpPr bwMode="auto">
              <a:xfrm>
                <a:off x="3963" y="8014"/>
                <a:ext cx="460" cy="312"/>
                <a:chOff x="6112" y="3683"/>
                <a:chExt cx="586" cy="399"/>
              </a:xfrm>
            </p:grpSpPr>
            <p:cxnSp>
              <p:nvCxnSpPr>
                <p:cNvPr id="33" name="AutoShape 142"/>
                <p:cNvCxnSpPr>
                  <a:cxnSpLocks noChangeAspect="1" noChangeShapeType="1"/>
                </p:cNvCxnSpPr>
                <p:nvPr/>
              </p:nvCxnSpPr>
              <p:spPr bwMode="auto">
                <a:xfrm flipV="1">
                  <a:off x="6242" y="3683"/>
                  <a:ext cx="267" cy="369"/>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34" name="AutoShape 143"/>
                <p:cNvCxnSpPr>
                  <a:cxnSpLocks noChangeAspect="1" noChangeShapeType="1"/>
                </p:cNvCxnSpPr>
                <p:nvPr/>
              </p:nvCxnSpPr>
              <p:spPr bwMode="auto">
                <a:xfrm flipV="1">
                  <a:off x="6302" y="3713"/>
                  <a:ext cx="267" cy="369"/>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35" name="AutoShape 144"/>
                <p:cNvCxnSpPr>
                  <a:cxnSpLocks noChangeAspect="1" noChangeShapeType="1"/>
                </p:cNvCxnSpPr>
                <p:nvPr/>
              </p:nvCxnSpPr>
              <p:spPr bwMode="auto">
                <a:xfrm rot="17280000" flipH="1">
                  <a:off x="6203" y="3632"/>
                  <a:ext cx="102" cy="283"/>
                </a:xfrm>
                <a:prstGeom prst="straightConnector1">
                  <a:avLst/>
                </a:prstGeom>
                <a:noFill/>
                <a:ln w="9525">
                  <a:solidFill>
                    <a:srgbClr val="FFFFFF"/>
                  </a:solidFill>
                  <a:round/>
                  <a:headEnd/>
                  <a:tailEnd type="triangle" w="med" len="sm"/>
                </a:ln>
                <a:extLst>
                  <a:ext uri="{909E8E84-426E-40DD-AFC4-6F175D3DCCD1}">
                    <a14:hiddenFill xmlns:a14="http://schemas.microsoft.com/office/drawing/2010/main">
                      <a:noFill/>
                    </a14:hiddenFill>
                  </a:ext>
                </a:extLst>
              </p:spPr>
            </p:cxnSp>
            <p:cxnSp>
              <p:nvCxnSpPr>
                <p:cNvPr id="36" name="AutoShape 145"/>
                <p:cNvCxnSpPr>
                  <a:cxnSpLocks noChangeAspect="1" noChangeShapeType="1"/>
                </p:cNvCxnSpPr>
                <p:nvPr/>
              </p:nvCxnSpPr>
              <p:spPr bwMode="auto">
                <a:xfrm rot="6480000" flipH="1">
                  <a:off x="6506" y="3852"/>
                  <a:ext cx="102" cy="283"/>
                </a:xfrm>
                <a:prstGeom prst="straightConnector1">
                  <a:avLst/>
                </a:prstGeom>
                <a:noFill/>
                <a:ln w="9525">
                  <a:solidFill>
                    <a:srgbClr val="FFFFFF"/>
                  </a:solidFill>
                  <a:round/>
                  <a:headEnd/>
                  <a:tailEnd type="triangle" w="med" len="sm"/>
                </a:ln>
                <a:extLst>
                  <a:ext uri="{909E8E84-426E-40DD-AFC4-6F175D3DCCD1}">
                    <a14:hiddenFill xmlns:a14="http://schemas.microsoft.com/office/drawing/2010/main">
                      <a:noFill/>
                    </a14:hiddenFill>
                  </a:ext>
                </a:extLst>
              </p:spPr>
            </p:cxnSp>
          </p:grpSp>
          <p:grpSp>
            <p:nvGrpSpPr>
              <p:cNvPr id="27" name="Group 146"/>
              <p:cNvGrpSpPr>
                <a:grpSpLocks noChangeAspect="1"/>
              </p:cNvGrpSpPr>
              <p:nvPr/>
            </p:nvGrpSpPr>
            <p:grpSpPr bwMode="auto">
              <a:xfrm>
                <a:off x="2716" y="8149"/>
                <a:ext cx="297" cy="504"/>
                <a:chOff x="4521" y="3842"/>
                <a:chExt cx="379" cy="643"/>
              </a:xfrm>
            </p:grpSpPr>
            <p:cxnSp>
              <p:nvCxnSpPr>
                <p:cNvPr id="29" name="AutoShape 147"/>
                <p:cNvCxnSpPr>
                  <a:cxnSpLocks noChangeAspect="1" noChangeShapeType="1"/>
                </p:cNvCxnSpPr>
                <p:nvPr/>
              </p:nvCxnSpPr>
              <p:spPr bwMode="auto">
                <a:xfrm rot="4380000" flipV="1">
                  <a:off x="4572" y="4013"/>
                  <a:ext cx="267" cy="369"/>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30" name="AutoShape 148"/>
                <p:cNvCxnSpPr>
                  <a:cxnSpLocks noChangeAspect="1" noChangeShapeType="1"/>
                </p:cNvCxnSpPr>
                <p:nvPr/>
              </p:nvCxnSpPr>
              <p:spPr bwMode="auto">
                <a:xfrm rot="4380000" flipV="1">
                  <a:off x="4582" y="3933"/>
                  <a:ext cx="267" cy="369"/>
                </a:xfrm>
                <a:prstGeom prst="straightConnector1">
                  <a:avLst/>
                </a:prstGeom>
                <a:noFill/>
                <a:ln w="12700">
                  <a:solidFill>
                    <a:srgbClr val="FFFFFF"/>
                  </a:solidFill>
                  <a:round/>
                  <a:headEnd/>
                  <a:tailEnd/>
                </a:ln>
                <a:extLst>
                  <a:ext uri="{909E8E84-426E-40DD-AFC4-6F175D3DCCD1}">
                    <a14:hiddenFill xmlns:a14="http://schemas.microsoft.com/office/drawing/2010/main">
                      <a:noFill/>
                    </a14:hiddenFill>
                  </a:ext>
                </a:extLst>
              </p:spPr>
            </p:cxnSp>
            <p:cxnSp>
              <p:nvCxnSpPr>
                <p:cNvPr id="31" name="AutoShape 149"/>
                <p:cNvCxnSpPr>
                  <a:cxnSpLocks noChangeAspect="1" noChangeShapeType="1"/>
                </p:cNvCxnSpPr>
                <p:nvPr/>
              </p:nvCxnSpPr>
              <p:spPr bwMode="auto">
                <a:xfrm flipH="1">
                  <a:off x="4740" y="3842"/>
                  <a:ext cx="102" cy="283"/>
                </a:xfrm>
                <a:prstGeom prst="straightConnector1">
                  <a:avLst/>
                </a:prstGeom>
                <a:noFill/>
                <a:ln w="9525">
                  <a:solidFill>
                    <a:srgbClr val="FFFFFF"/>
                  </a:solidFill>
                  <a:round/>
                  <a:headEnd/>
                  <a:tailEnd type="triangle" w="med" len="sm"/>
                </a:ln>
                <a:extLst>
                  <a:ext uri="{909E8E84-426E-40DD-AFC4-6F175D3DCCD1}">
                    <a14:hiddenFill xmlns:a14="http://schemas.microsoft.com/office/drawing/2010/main">
                      <a:noFill/>
                    </a14:hiddenFill>
                  </a:ext>
                </a:extLst>
              </p:spPr>
            </p:cxnSp>
            <p:cxnSp>
              <p:nvCxnSpPr>
                <p:cNvPr id="32" name="AutoShape 150"/>
                <p:cNvCxnSpPr>
                  <a:cxnSpLocks noChangeAspect="1" noChangeShapeType="1"/>
                </p:cNvCxnSpPr>
                <p:nvPr/>
              </p:nvCxnSpPr>
              <p:spPr bwMode="auto">
                <a:xfrm rot="10800000" flipH="1">
                  <a:off x="4610" y="4202"/>
                  <a:ext cx="102" cy="283"/>
                </a:xfrm>
                <a:prstGeom prst="straightConnector1">
                  <a:avLst/>
                </a:prstGeom>
                <a:noFill/>
                <a:ln w="9525">
                  <a:solidFill>
                    <a:srgbClr val="FFFFFF"/>
                  </a:solidFill>
                  <a:round/>
                  <a:headEnd/>
                  <a:tailEnd type="triangle" w="med" len="sm"/>
                </a:ln>
                <a:extLst>
                  <a:ext uri="{909E8E84-426E-40DD-AFC4-6F175D3DCCD1}">
                    <a14:hiddenFill xmlns:a14="http://schemas.microsoft.com/office/drawing/2010/main">
                      <a:noFill/>
                    </a14:hiddenFill>
                  </a:ext>
                </a:extLst>
              </p:spPr>
            </p:cxnSp>
          </p:grpSp>
          <p:sp>
            <p:nvSpPr>
              <p:cNvPr id="28" name="Text Box 151"/>
              <p:cNvSpPr txBox="1">
                <a:spLocks noChangeAspect="1" noChangeArrowheads="1"/>
              </p:cNvSpPr>
              <p:nvPr/>
            </p:nvSpPr>
            <p:spPr bwMode="auto">
              <a:xfrm>
                <a:off x="2919" y="7363"/>
                <a:ext cx="174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upright="1">
                <a:spAutoFit/>
              </a:bodyPr>
              <a:lstStyle/>
              <a:p>
                <a:pPr algn="just" eaLnBrk="1" hangingPunct="1">
                  <a:spcAft>
                    <a:spcPts val="0"/>
                  </a:spcAft>
                  <a:defRPr/>
                </a:pPr>
                <a:r>
                  <a:rPr lang="en-US" sz="1050" b="1" kern="100" dirty="0">
                    <a:solidFill>
                      <a:srgbClr val="FFFFFF"/>
                    </a:solidFill>
                    <a:latin typeface="Calibri"/>
                    <a:ea typeface="宋体"/>
                    <a:cs typeface="Times New Roman"/>
                  </a:rPr>
                  <a:t>d</a:t>
                </a:r>
                <a:r>
                  <a:rPr lang="en-US" sz="1050" b="1" kern="100" baseline="-25000" dirty="0">
                    <a:solidFill>
                      <a:srgbClr val="FFFFFF"/>
                    </a:solidFill>
                    <a:latin typeface="Calibri"/>
                    <a:ea typeface="宋体"/>
                    <a:cs typeface="Times New Roman"/>
                  </a:rPr>
                  <a:t>(101)</a:t>
                </a:r>
                <a:r>
                  <a:rPr lang="en-US" sz="1050" b="1" kern="100" dirty="0">
                    <a:solidFill>
                      <a:srgbClr val="FFFFFF"/>
                    </a:solidFill>
                    <a:latin typeface="Calibri"/>
                    <a:ea typeface="宋体"/>
                    <a:cs typeface="Times New Roman"/>
                  </a:rPr>
                  <a:t> = 0.352 nm</a:t>
                </a:r>
                <a:endParaRPr lang="zh-CN" sz="1050" kern="100" dirty="0">
                  <a:latin typeface="Calibri"/>
                  <a:ea typeface="宋体"/>
                  <a:cs typeface="Times New Roman"/>
                </a:endParaRPr>
              </a:p>
            </p:txBody>
          </p:sp>
        </p:grpSp>
        <p:pic>
          <p:nvPicPr>
            <p:cNvPr id="20" name="Picture 152" descr="tp-1"/>
            <p:cNvPicPr>
              <a:picLocks noChangeAspect="1" noChangeArrowheads="1"/>
            </p:cNvPicPr>
            <p:nvPr/>
          </p:nvPicPr>
          <p:blipFill>
            <a:blip r:embed="rId7">
              <a:extLst>
                <a:ext uri="{28A0092B-C50C-407E-A947-70E740481C1C}">
                  <a14:useLocalDpi xmlns:a14="http://schemas.microsoft.com/office/drawing/2010/main" val="0"/>
                </a:ext>
              </a:extLst>
            </a:blip>
            <a:srcRect l="25952" t="25952" r="25952" b="25952"/>
            <a:stretch>
              <a:fillRect/>
            </a:stretch>
          </p:blipFill>
          <p:spPr bwMode="auto">
            <a:xfrm>
              <a:off x="6842" y="5543"/>
              <a:ext cx="156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53"/>
            <p:cNvSpPr txBox="1">
              <a:spLocks noChangeAspect="1" noChangeArrowheads="1"/>
            </p:cNvSpPr>
            <p:nvPr/>
          </p:nvSpPr>
          <p:spPr bwMode="auto">
            <a:xfrm>
              <a:off x="3326" y="2521"/>
              <a:ext cx="600"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36000" bIns="36000" upright="1"/>
            <a:lstStyle/>
            <a:p>
              <a:pPr algn="just" eaLnBrk="1" hangingPunct="1">
                <a:spcAft>
                  <a:spcPts val="0"/>
                </a:spcAft>
                <a:defRPr/>
              </a:pPr>
              <a:r>
                <a:rPr lang="en-US" sz="1500" b="1" kern="100">
                  <a:solidFill>
                    <a:srgbClr val="FFFFFF"/>
                  </a:solidFill>
                  <a:latin typeface="Calibri"/>
                  <a:ea typeface="宋体"/>
                  <a:cs typeface="Times New Roman"/>
                </a:rPr>
                <a:t>A</a:t>
              </a:r>
              <a:endParaRPr lang="zh-CN" sz="1050" kern="100">
                <a:latin typeface="Calibri"/>
                <a:ea typeface="宋体"/>
                <a:cs typeface="Times New Roman"/>
              </a:endParaRPr>
            </a:p>
          </p:txBody>
        </p:sp>
        <p:grpSp>
          <p:nvGrpSpPr>
            <p:cNvPr id="22" name="Group 154"/>
            <p:cNvGrpSpPr>
              <a:grpSpLocks/>
            </p:cNvGrpSpPr>
            <p:nvPr/>
          </p:nvGrpSpPr>
          <p:grpSpPr bwMode="auto">
            <a:xfrm>
              <a:off x="3452" y="6279"/>
              <a:ext cx="1452" cy="654"/>
              <a:chOff x="3452" y="6279"/>
              <a:chExt cx="1452" cy="654"/>
            </a:xfrm>
          </p:grpSpPr>
          <p:cxnSp>
            <p:nvCxnSpPr>
              <p:cNvPr id="23" name="Line 155"/>
              <p:cNvCxnSpPr>
                <a:cxnSpLocks noChangeShapeType="1"/>
              </p:cNvCxnSpPr>
              <p:nvPr/>
            </p:nvCxnSpPr>
            <p:spPr bwMode="auto">
              <a:xfrm>
                <a:off x="3504" y="6891"/>
                <a:ext cx="948" cy="0"/>
              </a:xfrm>
              <a:prstGeom prst="line">
                <a:avLst/>
              </a:prstGeom>
              <a:noFill/>
              <a:ln w="50800">
                <a:solidFill>
                  <a:srgbClr val="FFFFFF"/>
                </a:solidFill>
                <a:round/>
                <a:headEnd/>
                <a:tailEnd/>
              </a:ln>
              <a:extLst>
                <a:ext uri="{909E8E84-426E-40DD-AFC4-6F175D3DCCD1}">
                  <a14:hiddenFill xmlns:a14="http://schemas.microsoft.com/office/drawing/2010/main">
                    <a:noFill/>
                  </a14:hiddenFill>
                </a:ext>
              </a:extLst>
            </p:spPr>
          </p:cxnSp>
          <p:sp>
            <p:nvSpPr>
              <p:cNvPr id="24" name="Text Box 156"/>
              <p:cNvSpPr txBox="1">
                <a:spLocks noChangeAspect="1" noChangeArrowheads="1"/>
              </p:cNvSpPr>
              <p:nvPr/>
            </p:nvSpPr>
            <p:spPr bwMode="auto">
              <a:xfrm>
                <a:off x="3451" y="6279"/>
                <a:ext cx="1453"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upright="1"/>
              <a:lstStyle/>
              <a:p>
                <a:pPr algn="just" eaLnBrk="1" hangingPunct="1">
                  <a:spcAft>
                    <a:spcPts val="0"/>
                  </a:spcAft>
                  <a:defRPr/>
                </a:pPr>
                <a:r>
                  <a:rPr lang="en-US" sz="1400" b="1" kern="100">
                    <a:solidFill>
                      <a:srgbClr val="FFFFFF"/>
                    </a:solidFill>
                    <a:latin typeface="Arial"/>
                    <a:ea typeface="宋体"/>
                    <a:cs typeface="Times New Roman"/>
                  </a:rPr>
                  <a:t>5 nm</a:t>
                </a:r>
                <a:endParaRPr lang="zh-CN" sz="1050" kern="100">
                  <a:latin typeface="Calibri"/>
                  <a:ea typeface="宋体"/>
                  <a:cs typeface="Times New Roman"/>
                </a:endParaRPr>
              </a:p>
            </p:txBody>
          </p:sp>
        </p:grpSp>
      </p:grpSp>
    </p:spTree>
    <p:extLst>
      <p:ext uri="{BB962C8B-B14F-4D97-AF65-F5344CB8AC3E}">
        <p14:creationId xmlns:p14="http://schemas.microsoft.com/office/powerpoint/2010/main" val="1862839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我的资料库\Pictures\203_1.png"/>
          <p:cNvPicPr/>
          <p:nvPr/>
        </p:nvPicPr>
        <p:blipFill>
          <a:blip r:embed="rId3">
            <a:extLst>
              <a:ext uri="{28A0092B-C50C-407E-A947-70E740481C1C}">
                <a14:useLocalDpi xmlns:a14="http://schemas.microsoft.com/office/drawing/2010/main" val="0"/>
              </a:ext>
            </a:extLst>
          </a:blip>
          <a:srcRect/>
          <a:stretch>
            <a:fillRect/>
          </a:stretch>
        </p:blipFill>
        <p:spPr bwMode="auto">
          <a:xfrm>
            <a:off x="1691678" y="1700808"/>
            <a:ext cx="6048674" cy="3779160"/>
          </a:xfrm>
          <a:prstGeom prst="rect">
            <a:avLst/>
          </a:prstGeom>
          <a:noFill/>
          <a:ln>
            <a:noFill/>
          </a:ln>
        </p:spPr>
      </p:pic>
      <p:sp>
        <p:nvSpPr>
          <p:cNvPr id="4"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9"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模型构建</a:t>
            </a:r>
          </a:p>
        </p:txBody>
      </p:sp>
      <p:sp>
        <p:nvSpPr>
          <p:cNvPr id="56" name="Rectangle 7"/>
          <p:cNvSpPr>
            <a:spLocks noChangeArrowheads="1"/>
          </p:cNvSpPr>
          <p:nvPr/>
        </p:nvSpPr>
        <p:spPr bwMode="auto">
          <a:xfrm>
            <a:off x="5449939" y="6480000"/>
            <a:ext cx="3730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i="1" dirty="0">
                <a:solidFill>
                  <a:srgbClr val="000099"/>
                </a:solidFill>
                <a:latin typeface="Times New Roman" charset="0"/>
                <a:ea typeface="宋体" charset="0"/>
              </a:rPr>
              <a:t>X. Gong, Nat. Mater. 2006, 5(8), 665</a:t>
            </a:r>
          </a:p>
        </p:txBody>
      </p:sp>
      <p:sp>
        <p:nvSpPr>
          <p:cNvPr id="57" name="矩形 56"/>
          <p:cNvSpPr/>
          <p:nvPr/>
        </p:nvSpPr>
        <p:spPr>
          <a:xfrm>
            <a:off x="2843808" y="5683846"/>
            <a:ext cx="4320480" cy="430887"/>
          </a:xfrm>
          <a:prstGeom prst="rect">
            <a:avLst/>
          </a:prstGeom>
        </p:spPr>
        <p:txBody>
          <a:bodyPr wrap="square">
            <a:spAutoFit/>
          </a:bodyPr>
          <a:lstStyle/>
          <a:p>
            <a:r>
              <a:rPr lang="en-US" altLang="zh-CN" sz="2200" dirty="0">
                <a:solidFill>
                  <a:srgbClr val="FF0000"/>
                </a:solidFill>
                <a:latin typeface="Times New Roman" panose="02020603050405020304" pitchFamily="18" charset="0"/>
                <a:cs typeface="Times New Roman" panose="02020603050405020304" pitchFamily="18" charset="0"/>
              </a:rPr>
              <a:t>Pt</a:t>
            </a:r>
            <a:r>
              <a:rPr lang="zh-CN" altLang="en-US" sz="2200" dirty="0">
                <a:solidFill>
                  <a:srgbClr val="FF0000"/>
                </a:solidFill>
              </a:rPr>
              <a:t>单原子</a:t>
            </a:r>
            <a:r>
              <a:rPr lang="zh-CN" altLang="en-US" sz="2200" dirty="0">
                <a:solidFill>
                  <a:srgbClr val="00009E"/>
                </a:solidFill>
              </a:rPr>
              <a:t>吸附、掺杂可能的构型</a:t>
            </a:r>
            <a:endParaRPr lang="zh-CN" altLang="en-US" sz="2200" dirty="0">
              <a:solidFill>
                <a:srgbClr val="FF0000"/>
              </a:solidFill>
            </a:endParaRPr>
          </a:p>
        </p:txBody>
      </p:sp>
      <p:sp>
        <p:nvSpPr>
          <p:cNvPr id="58" name="Rectangle 7"/>
          <p:cNvSpPr>
            <a:spLocks noChangeArrowheads="1"/>
          </p:cNvSpPr>
          <p:nvPr/>
        </p:nvSpPr>
        <p:spPr bwMode="auto">
          <a:xfrm>
            <a:off x="773431" y="1110807"/>
            <a:ext cx="27182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TiO</a:t>
            </a:r>
            <a:r>
              <a:rPr lang="en-US" altLang="zh-CN" sz="2400" baseline="-25000" dirty="0">
                <a:latin typeface="Times New Roman" charset="0"/>
                <a:ea typeface="宋体" charset="0"/>
              </a:rPr>
              <a:t>2</a:t>
            </a:r>
            <a:r>
              <a:rPr lang="zh-CN" altLang="en-US" sz="2400" dirty="0">
                <a:latin typeface="Times New Roman" charset="0"/>
                <a:ea typeface="宋体" charset="0"/>
              </a:rPr>
              <a:t>平面、台阶面</a:t>
            </a:r>
          </a:p>
        </p:txBody>
      </p:sp>
    </p:spTree>
    <p:extLst>
      <p:ext uri="{BB962C8B-B14F-4D97-AF65-F5344CB8AC3E}">
        <p14:creationId xmlns:p14="http://schemas.microsoft.com/office/powerpoint/2010/main" val="315190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我的资料库\Pictures\204_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5241" y="1687909"/>
            <a:ext cx="3057119" cy="2232000"/>
          </a:xfrm>
          <a:prstGeom prst="rect">
            <a:avLst/>
          </a:prstGeom>
          <a:noFill/>
          <a:ln>
            <a:noFill/>
          </a:ln>
        </p:spPr>
      </p:pic>
      <p:sp>
        <p:nvSpPr>
          <p:cNvPr id="5"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7"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理论模拟</a:t>
            </a:r>
          </a:p>
        </p:txBody>
      </p:sp>
      <p:sp>
        <p:nvSpPr>
          <p:cNvPr id="8" name="矩形 7"/>
          <p:cNvSpPr/>
          <p:nvPr/>
        </p:nvSpPr>
        <p:spPr>
          <a:xfrm>
            <a:off x="5436096" y="4150241"/>
            <a:ext cx="2232248" cy="430887"/>
          </a:xfrm>
          <a:prstGeom prst="rect">
            <a:avLst/>
          </a:prstGeom>
        </p:spPr>
        <p:txBody>
          <a:bodyPr wrap="square">
            <a:spAutoFit/>
          </a:bodyPr>
          <a:lstStyle/>
          <a:p>
            <a:r>
              <a:rPr lang="zh-CN" altLang="en-US" sz="2200" dirty="0">
                <a:solidFill>
                  <a:srgbClr val="000099"/>
                </a:solidFill>
              </a:rPr>
              <a:t>结构不稳定</a:t>
            </a:r>
          </a:p>
        </p:txBody>
      </p:sp>
      <p:sp>
        <p:nvSpPr>
          <p:cNvPr id="9" name="矩形 8"/>
          <p:cNvSpPr/>
          <p:nvPr/>
        </p:nvSpPr>
        <p:spPr>
          <a:xfrm>
            <a:off x="1907704" y="4131234"/>
            <a:ext cx="2232248" cy="430887"/>
          </a:xfrm>
          <a:prstGeom prst="rect">
            <a:avLst/>
          </a:prstGeom>
        </p:spPr>
        <p:txBody>
          <a:bodyPr wrap="square">
            <a:spAutoFit/>
          </a:bodyPr>
          <a:lstStyle/>
          <a:p>
            <a:r>
              <a:rPr lang="zh-CN" altLang="en-US" sz="2200" dirty="0">
                <a:solidFill>
                  <a:srgbClr val="000099"/>
                </a:solidFill>
              </a:rPr>
              <a:t>局部结构特征</a:t>
            </a:r>
          </a:p>
        </p:txBody>
      </p:sp>
      <p:pic>
        <p:nvPicPr>
          <p:cNvPr id="14" name="图片 13" descr="C:\Users\Administrator\Documents\Tencent Files\815732898\Image\I8QDIAKP]}WX]A$UFMF%Q%P.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1759" y="1772816"/>
            <a:ext cx="2484097" cy="2088000"/>
          </a:xfrm>
          <a:prstGeom prst="rect">
            <a:avLst/>
          </a:prstGeom>
          <a:solidFill>
            <a:srgbClr val="00009E"/>
          </a:solidFill>
          <a:ln w="22225">
            <a:solidFill>
              <a:srgbClr val="00B0F0"/>
            </a:solidFill>
          </a:ln>
        </p:spPr>
      </p:pic>
      <p:sp>
        <p:nvSpPr>
          <p:cNvPr id="23" name="Rectangle 7"/>
          <p:cNvSpPr>
            <a:spLocks noChangeArrowheads="1"/>
          </p:cNvSpPr>
          <p:nvPr/>
        </p:nvSpPr>
        <p:spPr bwMode="auto">
          <a:xfrm>
            <a:off x="773431" y="1110807"/>
            <a:ext cx="2021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Pt</a:t>
            </a:r>
            <a:r>
              <a:rPr lang="zh-CN" altLang="en-US" sz="2400" dirty="0">
                <a:latin typeface="Times New Roman" charset="0"/>
                <a:ea typeface="宋体" charset="0"/>
              </a:rPr>
              <a:t>单原子吸附</a:t>
            </a:r>
          </a:p>
        </p:txBody>
      </p:sp>
      <p:pic>
        <p:nvPicPr>
          <p:cNvPr id="27" name="图片 26"/>
          <p:cNvPicPr>
            <a:picLocks noChangeAspect="1"/>
          </p:cNvPicPr>
          <p:nvPr/>
        </p:nvPicPr>
        <p:blipFill rotWithShape="1">
          <a:blip r:embed="rId6"/>
          <a:srcRect l="20935" r="58510"/>
          <a:stretch/>
        </p:blipFill>
        <p:spPr>
          <a:xfrm>
            <a:off x="1680492" y="4689256"/>
            <a:ext cx="2249075" cy="1044000"/>
          </a:xfrm>
          <a:prstGeom prst="rect">
            <a:avLst/>
          </a:prstGeom>
        </p:spPr>
      </p:pic>
      <p:pic>
        <p:nvPicPr>
          <p:cNvPr id="29" name="图片 28"/>
          <p:cNvPicPr>
            <a:picLocks noChangeAspect="1"/>
          </p:cNvPicPr>
          <p:nvPr/>
        </p:nvPicPr>
        <p:blipFill rotWithShape="1">
          <a:blip r:embed="rId7"/>
          <a:srcRect l="21839" t="20437" r="58887"/>
          <a:stretch/>
        </p:blipFill>
        <p:spPr>
          <a:xfrm>
            <a:off x="5194276" y="4764954"/>
            <a:ext cx="2114028" cy="1008000"/>
          </a:xfrm>
          <a:prstGeom prst="rect">
            <a:avLst/>
          </a:prstGeom>
        </p:spPr>
      </p:pic>
      <p:sp>
        <p:nvSpPr>
          <p:cNvPr id="15" name="矩形 14"/>
          <p:cNvSpPr/>
          <p:nvPr/>
        </p:nvSpPr>
        <p:spPr>
          <a:xfrm>
            <a:off x="2591436" y="3788655"/>
            <a:ext cx="2232248" cy="430887"/>
          </a:xfrm>
          <a:prstGeom prst="rect">
            <a:avLst/>
          </a:prstGeom>
        </p:spPr>
        <p:txBody>
          <a:bodyPr wrap="square">
            <a:spAutoFit/>
          </a:bodyPr>
          <a:lstStyle/>
          <a:p>
            <a:r>
              <a:rPr lang="en-US" altLang="zh-CN" sz="2200" dirty="0">
                <a:solidFill>
                  <a:srgbClr val="FF0000"/>
                </a:solidFill>
              </a:rPr>
              <a:t>X</a:t>
            </a:r>
            <a:endParaRPr lang="zh-CN" altLang="en-US" sz="2200" dirty="0">
              <a:solidFill>
                <a:srgbClr val="FF0000"/>
              </a:solidFill>
            </a:endParaRPr>
          </a:p>
        </p:txBody>
      </p:sp>
      <p:sp>
        <p:nvSpPr>
          <p:cNvPr id="16" name="矩形 15"/>
          <p:cNvSpPr/>
          <p:nvPr/>
        </p:nvSpPr>
        <p:spPr>
          <a:xfrm>
            <a:off x="6911752" y="4150241"/>
            <a:ext cx="2232248" cy="430887"/>
          </a:xfrm>
          <a:prstGeom prst="rect">
            <a:avLst/>
          </a:prstGeom>
        </p:spPr>
        <p:txBody>
          <a:bodyPr wrap="square">
            <a:spAutoFit/>
          </a:bodyPr>
          <a:lstStyle/>
          <a:p>
            <a:r>
              <a:rPr lang="en-US" altLang="zh-CN" sz="2200" dirty="0">
                <a:solidFill>
                  <a:srgbClr val="FF0000"/>
                </a:solidFill>
              </a:rPr>
              <a:t>X</a:t>
            </a:r>
            <a:endParaRPr lang="zh-CN" altLang="en-US" sz="2200" dirty="0">
              <a:solidFill>
                <a:srgbClr val="FF0000"/>
              </a:solidFill>
            </a:endParaRPr>
          </a:p>
        </p:txBody>
      </p:sp>
    </p:spTree>
    <p:extLst>
      <p:ext uri="{BB962C8B-B14F-4D97-AF65-F5344CB8AC3E}">
        <p14:creationId xmlns:p14="http://schemas.microsoft.com/office/powerpoint/2010/main" val="3154745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a:spLocks noChangeArrowheads="1"/>
          </p:cNvSpPr>
          <p:nvPr/>
        </p:nvSpPr>
        <p:spPr bwMode="auto">
          <a:xfrm>
            <a:off x="720000" y="18000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0" dirty="0">
                <a:solidFill>
                  <a:srgbClr val="FF0000"/>
                </a:solidFill>
                <a:latin typeface="黑体" panose="02010609060101010101" pitchFamily="49" charset="-122"/>
                <a:ea typeface="黑体" panose="02010609060101010101" pitchFamily="49" charset="-122"/>
                <a:cs typeface="Arial" panose="020B0604020202020204" pitchFamily="34" charset="0"/>
              </a:rPr>
              <a:t>活性分析</a:t>
            </a:r>
          </a:p>
        </p:txBody>
      </p:sp>
      <p:sp>
        <p:nvSpPr>
          <p:cNvPr id="7" name="Line 3"/>
          <p:cNvSpPr>
            <a:spLocks noChangeShapeType="1"/>
          </p:cNvSpPr>
          <p:nvPr/>
        </p:nvSpPr>
        <p:spPr bwMode="auto">
          <a:xfrm>
            <a:off x="0" y="927770"/>
            <a:ext cx="91440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ahoma" charset="0"/>
              <a:ea typeface="宋体"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408" y="8720"/>
            <a:ext cx="900000" cy="900000"/>
          </a:xfrm>
          <a:prstGeom prst="rect">
            <a:avLst/>
          </a:prstGeom>
        </p:spPr>
      </p:pic>
      <p:sp>
        <p:nvSpPr>
          <p:cNvPr id="10" name="Rectangle 7"/>
          <p:cNvSpPr>
            <a:spLocks noChangeArrowheads="1"/>
          </p:cNvSpPr>
          <p:nvPr/>
        </p:nvSpPr>
        <p:spPr bwMode="auto">
          <a:xfrm>
            <a:off x="773431" y="1110807"/>
            <a:ext cx="2021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400" dirty="0">
                <a:latin typeface="Times New Roman" charset="0"/>
                <a:ea typeface="宋体" charset="0"/>
              </a:rPr>
              <a:t>Pt</a:t>
            </a:r>
            <a:r>
              <a:rPr lang="zh-CN" altLang="en-US" sz="2400" dirty="0">
                <a:latin typeface="Times New Roman" charset="0"/>
                <a:ea typeface="宋体" charset="0"/>
              </a:rPr>
              <a:t>单原子掺杂</a:t>
            </a:r>
          </a:p>
        </p:txBody>
      </p:sp>
      <p:pic>
        <p:nvPicPr>
          <p:cNvPr id="13" name="图片 12"/>
          <p:cNvPicPr>
            <a:picLocks noChangeAspect="1"/>
          </p:cNvPicPr>
          <p:nvPr/>
        </p:nvPicPr>
        <p:blipFill rotWithShape="1">
          <a:blip r:embed="rId4"/>
          <a:srcRect l="18709" r="58167"/>
          <a:stretch/>
        </p:blipFill>
        <p:spPr>
          <a:xfrm>
            <a:off x="6116446" y="2900602"/>
            <a:ext cx="2617458" cy="1080000"/>
          </a:xfrm>
          <a:prstGeom prst="rect">
            <a:avLst/>
          </a:prstGeom>
        </p:spPr>
      </p:pic>
      <p:pic>
        <p:nvPicPr>
          <p:cNvPr id="17" name="图片 16"/>
          <p:cNvPicPr>
            <a:picLocks noChangeAspect="1"/>
          </p:cNvPicPr>
          <p:nvPr/>
        </p:nvPicPr>
        <p:blipFill rotWithShape="1">
          <a:blip r:embed="rId5"/>
          <a:srcRect l="20935" r="58510"/>
          <a:stretch/>
        </p:blipFill>
        <p:spPr>
          <a:xfrm>
            <a:off x="6345220" y="1700808"/>
            <a:ext cx="2326629" cy="1080000"/>
          </a:xfrm>
          <a:prstGeom prst="rect">
            <a:avLst/>
          </a:prstGeom>
        </p:spPr>
      </p:pic>
      <p:sp>
        <p:nvSpPr>
          <p:cNvPr id="18" name="矩形 17"/>
          <p:cNvSpPr/>
          <p:nvPr/>
        </p:nvSpPr>
        <p:spPr>
          <a:xfrm>
            <a:off x="6345220" y="4221088"/>
            <a:ext cx="2438740" cy="430887"/>
          </a:xfrm>
          <a:prstGeom prst="rect">
            <a:avLst/>
          </a:prstGeom>
        </p:spPr>
        <p:txBody>
          <a:bodyPr wrap="square">
            <a:spAutoFit/>
          </a:bodyPr>
          <a:lstStyle/>
          <a:p>
            <a:r>
              <a:rPr lang="zh-CN" altLang="en-US" sz="2200" dirty="0">
                <a:solidFill>
                  <a:srgbClr val="000099"/>
                </a:solidFill>
              </a:rPr>
              <a:t>局部结构特征吻合</a:t>
            </a:r>
          </a:p>
        </p:txBody>
      </p:sp>
      <p:sp>
        <p:nvSpPr>
          <p:cNvPr id="19" name="矩形 18"/>
          <p:cNvSpPr/>
          <p:nvPr/>
        </p:nvSpPr>
        <p:spPr>
          <a:xfrm>
            <a:off x="6345220" y="4927789"/>
            <a:ext cx="2438740" cy="430887"/>
          </a:xfrm>
          <a:prstGeom prst="rect">
            <a:avLst/>
          </a:prstGeom>
        </p:spPr>
        <p:txBody>
          <a:bodyPr wrap="square">
            <a:spAutoFit/>
          </a:bodyPr>
          <a:lstStyle/>
          <a:p>
            <a:r>
              <a:rPr lang="zh-CN" altLang="en-US" sz="2200" dirty="0">
                <a:solidFill>
                  <a:srgbClr val="000099"/>
                </a:solidFill>
              </a:rPr>
              <a:t>高能级价电子缺失</a:t>
            </a:r>
          </a:p>
        </p:txBody>
      </p:sp>
      <p:grpSp>
        <p:nvGrpSpPr>
          <p:cNvPr id="11" name="组合 10"/>
          <p:cNvGrpSpPr/>
          <p:nvPr/>
        </p:nvGrpSpPr>
        <p:grpSpPr>
          <a:xfrm>
            <a:off x="755576" y="1719799"/>
            <a:ext cx="5497293" cy="4287990"/>
            <a:chOff x="1824355" y="1318154"/>
            <a:chExt cx="5497293" cy="4287990"/>
          </a:xfrm>
        </p:grpSpPr>
        <p:pic>
          <p:nvPicPr>
            <p:cNvPr id="12" name="图片 11"/>
            <p:cNvPicPr/>
            <p:nvPr/>
          </p:nvPicPr>
          <p:blipFill>
            <a:blip r:embed="rId6">
              <a:extLst>
                <a:ext uri="{28A0092B-C50C-407E-A947-70E740481C1C}">
                  <a14:useLocalDpi xmlns:a14="http://schemas.microsoft.com/office/drawing/2010/main" val="0"/>
                </a:ext>
              </a:extLst>
            </a:blip>
            <a:srcRect/>
            <a:stretch>
              <a:fillRect/>
            </a:stretch>
          </p:blipFill>
          <p:spPr bwMode="auto">
            <a:xfrm>
              <a:off x="1824355" y="1318154"/>
              <a:ext cx="5495290" cy="2047875"/>
            </a:xfrm>
            <a:prstGeom prst="rect">
              <a:avLst/>
            </a:prstGeom>
            <a:noFill/>
          </p:spPr>
        </p:pic>
        <p:pic>
          <p:nvPicPr>
            <p:cNvPr id="14" name="图片 1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585648" y="3514656"/>
              <a:ext cx="2736000" cy="2088000"/>
            </a:xfrm>
            <a:prstGeom prst="rect">
              <a:avLst/>
            </a:prstGeom>
          </p:spPr>
        </p:pic>
        <p:pic>
          <p:nvPicPr>
            <p:cNvPr id="16" name="图片 15"/>
            <p:cNvPicPr>
              <a:picLocks/>
            </p:cNvPicPr>
            <p:nvPr/>
          </p:nvPicPr>
          <p:blipFill>
            <a:blip r:embed="rId8">
              <a:extLst>
                <a:ext uri="{28A0092B-C50C-407E-A947-70E740481C1C}">
                  <a14:useLocalDpi xmlns:a14="http://schemas.microsoft.com/office/drawing/2010/main" val="0"/>
                </a:ext>
              </a:extLst>
            </a:blip>
            <a:stretch>
              <a:fillRect/>
            </a:stretch>
          </p:blipFill>
          <p:spPr>
            <a:xfrm>
              <a:off x="1824355" y="3446144"/>
              <a:ext cx="2736000" cy="2160000"/>
            </a:xfrm>
            <a:prstGeom prst="rect">
              <a:avLst/>
            </a:prstGeom>
          </p:spPr>
        </p:pic>
      </p:grpSp>
    </p:spTree>
    <p:extLst>
      <p:ext uri="{BB962C8B-B14F-4D97-AF65-F5344CB8AC3E}">
        <p14:creationId xmlns:p14="http://schemas.microsoft.com/office/powerpoint/2010/main" val="216983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69" name="Object 3">
            <a:extLst>
              <a:ext uri="{FF2B5EF4-FFF2-40B4-BE49-F238E27FC236}">
                <a16:creationId xmlns:a16="http://schemas.microsoft.com/office/drawing/2014/main" id="{DD738849-4C96-D449-83C2-84AB2B0634D4}"/>
              </a:ext>
            </a:extLst>
          </p:cNvPr>
          <p:cNvGraphicFramePr>
            <a:graphicFrameLocks noGrp="1" noChangeAspect="1"/>
          </p:cNvGraphicFramePr>
          <p:nvPr>
            <p:ph sz="half" idx="2"/>
            <p:extLst>
              <p:ext uri="{D42A27DB-BD31-4B8C-83A1-F6EECF244321}">
                <p14:modId xmlns:p14="http://schemas.microsoft.com/office/powerpoint/2010/main" val="2392600329"/>
              </p:ext>
            </p:extLst>
          </p:nvPr>
        </p:nvGraphicFramePr>
        <p:xfrm>
          <a:off x="1763688" y="1340768"/>
          <a:ext cx="5181632" cy="4846514"/>
        </p:xfrm>
        <a:graphic>
          <a:graphicData uri="http://schemas.openxmlformats.org/presentationml/2006/ole">
            <mc:AlternateContent xmlns:mc="http://schemas.openxmlformats.org/markup-compatibility/2006">
              <mc:Choice xmlns:v="urn:schemas-microsoft-com:vml" Requires="v">
                <p:oleObj spid="_x0000_s107537" name="文档" r:id="rId3" imgW="7721600" imgH="7213600" progId="Word.Document.8">
                  <p:embed/>
                </p:oleObj>
              </mc:Choice>
              <mc:Fallback>
                <p:oleObj name="文档" r:id="rId3" imgW="7721600" imgH="7213600" progId="Word.Document.8">
                  <p:embed/>
                  <p:pic>
                    <p:nvPicPr>
                      <p:cNvPr id="32769" name="Object 3">
                        <a:extLst>
                          <a:ext uri="{FF2B5EF4-FFF2-40B4-BE49-F238E27FC236}">
                            <a16:creationId xmlns:a16="http://schemas.microsoft.com/office/drawing/2014/main" id="{DD738849-4C96-D449-83C2-84AB2B063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340768"/>
                        <a:ext cx="5181632" cy="4846514"/>
                      </a:xfrm>
                      <a:prstGeom prst="rect">
                        <a:avLst/>
                      </a:prstGeom>
                      <a:noFill/>
                      <a:ln>
                        <a:noFill/>
                      </a:ln>
                    </p:spPr>
                  </p:pic>
                </p:oleObj>
              </mc:Fallback>
            </mc:AlternateContent>
          </a:graphicData>
        </a:graphic>
      </p:graphicFrame>
      <p:sp>
        <p:nvSpPr>
          <p:cNvPr id="4" name="Rectangle 4">
            <a:extLst>
              <a:ext uri="{FF2B5EF4-FFF2-40B4-BE49-F238E27FC236}">
                <a16:creationId xmlns:a16="http://schemas.microsoft.com/office/drawing/2014/main" id="{ECF1EB52-7790-DE44-ACE1-B1FD762ECD11}"/>
              </a:ext>
            </a:extLst>
          </p:cNvPr>
          <p:cNvSpPr>
            <a:spLocks noGrp="1" noChangeArrowheads="1"/>
          </p:cNvSpPr>
          <p:nvPr>
            <p:ph type="title"/>
          </p:nvPr>
        </p:nvSpPr>
        <p:spPr>
          <a:xfrm>
            <a:off x="2192420" y="-40482"/>
            <a:ext cx="4752528" cy="865187"/>
          </a:xfrm>
        </p:spPr>
        <p:txBody>
          <a:bodyPr/>
          <a:lstStyle/>
          <a:p>
            <a:pPr eaLnBrk="1" hangingPunct="1"/>
            <a:r>
              <a:rPr kumimoji="0" lang="zh-CN" altLang="en-US" sz="3200" dirty="0">
                <a:solidFill>
                  <a:srgbClr val="FF0000"/>
                </a:solidFill>
              </a:rPr>
              <a:t>多相催化反应动力学基础</a:t>
            </a:r>
            <a:r>
              <a:rPr kumimoji="0" lang="zh-CN" altLang="en-US" sz="3200" dirty="0"/>
              <a:t>　</a:t>
            </a:r>
          </a:p>
        </p:txBody>
      </p:sp>
    </p:spTree>
    <p:extLst>
      <p:ext uri="{BB962C8B-B14F-4D97-AF65-F5344CB8AC3E}">
        <p14:creationId xmlns:p14="http://schemas.microsoft.com/office/powerpoint/2010/main" val="3421699528"/>
      </p:ext>
    </p:extLst>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a:extLst>
              <a:ext uri="{FF2B5EF4-FFF2-40B4-BE49-F238E27FC236}">
                <a16:creationId xmlns:a16="http://schemas.microsoft.com/office/drawing/2014/main" id="{1C90162C-E034-664A-AD81-96D49F2B9196}"/>
              </a:ext>
            </a:extLst>
          </p:cNvPr>
          <p:cNvSpPr>
            <a:spLocks noGrp="1" noChangeArrowheads="1"/>
          </p:cNvSpPr>
          <p:nvPr>
            <p:ph type="title"/>
          </p:nvPr>
        </p:nvSpPr>
        <p:spPr>
          <a:xfrm>
            <a:off x="1979712" y="188640"/>
            <a:ext cx="4968552" cy="865187"/>
          </a:xfrm>
        </p:spPr>
        <p:txBody>
          <a:bodyPr/>
          <a:lstStyle/>
          <a:p>
            <a:pPr eaLnBrk="1" hangingPunct="1"/>
            <a:r>
              <a:rPr kumimoji="0" lang="zh-CN" altLang="en-US" sz="3200" dirty="0">
                <a:solidFill>
                  <a:srgbClr val="FF0000"/>
                </a:solidFill>
              </a:rPr>
              <a:t>多相催化反应动力学基础　</a:t>
            </a:r>
          </a:p>
        </p:txBody>
      </p:sp>
      <p:sp>
        <p:nvSpPr>
          <p:cNvPr id="31746" name="Text Box 13">
            <a:extLst>
              <a:ext uri="{FF2B5EF4-FFF2-40B4-BE49-F238E27FC236}">
                <a16:creationId xmlns:a16="http://schemas.microsoft.com/office/drawing/2014/main" id="{6A0E69FD-56EF-A941-AB22-D1746E06FE9B}"/>
              </a:ext>
            </a:extLst>
          </p:cNvPr>
          <p:cNvSpPr txBox="1">
            <a:spLocks noChangeArrowheads="1"/>
          </p:cNvSpPr>
          <p:nvPr/>
        </p:nvSpPr>
        <p:spPr bwMode="auto">
          <a:xfrm>
            <a:off x="827584" y="1196752"/>
            <a:ext cx="7488832" cy="482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0" lang="zh-CN" altLang="en-US" u="sng" dirty="0"/>
              <a:t>反应动力学的重要参量</a:t>
            </a:r>
            <a:r>
              <a:rPr kumimoji="0" lang="zh-CN" altLang="en-US" dirty="0"/>
              <a:t>：</a:t>
            </a:r>
            <a:endParaRPr kumimoji="0" lang="en-US" altLang="zh-CN" dirty="0"/>
          </a:p>
          <a:p>
            <a:pPr eaLnBrk="1" hangingPunct="1">
              <a:lnSpc>
                <a:spcPct val="150000"/>
              </a:lnSpc>
            </a:pPr>
            <a:r>
              <a:rPr kumimoji="0" lang="en-US" altLang="zh-CN" dirty="0"/>
              <a:t>   </a:t>
            </a:r>
            <a:r>
              <a:rPr kumimoji="0" lang="zh-CN" altLang="en-US" dirty="0">
                <a:solidFill>
                  <a:srgbClr val="FF0000"/>
                </a:solidFill>
              </a:rPr>
              <a:t>速率常数</a:t>
            </a:r>
            <a:r>
              <a:rPr kumimoji="0" lang="zh-CN" altLang="en-US" dirty="0"/>
              <a:t>：可用来比较催化剂的活性；</a:t>
            </a:r>
            <a:endParaRPr kumimoji="0" lang="en-US" altLang="zh-CN" dirty="0"/>
          </a:p>
          <a:p>
            <a:pPr eaLnBrk="1" hangingPunct="1">
              <a:lnSpc>
                <a:spcPct val="150000"/>
              </a:lnSpc>
            </a:pPr>
            <a:r>
              <a:rPr kumimoji="0" lang="en-US" altLang="zh-CN" dirty="0"/>
              <a:t>   </a:t>
            </a:r>
            <a:r>
              <a:rPr kumimoji="0" lang="zh-CN" altLang="en-US" dirty="0">
                <a:solidFill>
                  <a:srgbClr val="FF0000"/>
                </a:solidFill>
              </a:rPr>
              <a:t>活化能</a:t>
            </a:r>
            <a:r>
              <a:rPr kumimoji="0" lang="zh-CN" altLang="en-US" dirty="0"/>
              <a:t>：判断活性中心的异同；</a:t>
            </a:r>
            <a:endParaRPr kumimoji="0" lang="en-US" altLang="zh-CN" dirty="0"/>
          </a:p>
          <a:p>
            <a:pPr eaLnBrk="1" hangingPunct="1">
              <a:lnSpc>
                <a:spcPct val="150000"/>
              </a:lnSpc>
            </a:pPr>
            <a:r>
              <a:rPr kumimoji="0" lang="en-US" altLang="zh-CN" dirty="0"/>
              <a:t>   </a:t>
            </a:r>
            <a:r>
              <a:rPr kumimoji="0" lang="zh-CN" altLang="en-US" dirty="0">
                <a:solidFill>
                  <a:srgbClr val="FF0000"/>
                </a:solidFill>
              </a:rPr>
              <a:t>指前因子</a:t>
            </a:r>
            <a:r>
              <a:rPr kumimoji="0" lang="zh-CN" altLang="en-US" dirty="0"/>
              <a:t>：用于求取活性中心的数目。</a:t>
            </a:r>
            <a:endParaRPr kumimoji="0" lang="en-US" altLang="zh-CN" dirty="0"/>
          </a:p>
          <a:p>
            <a:pPr eaLnBrk="1" hangingPunct="1"/>
            <a:endParaRPr kumimoji="0" lang="en-US" altLang="zh-CN" dirty="0"/>
          </a:p>
          <a:p>
            <a:pPr eaLnBrk="1" hangingPunct="1">
              <a:lnSpc>
                <a:spcPct val="150000"/>
              </a:lnSpc>
            </a:pPr>
            <a:r>
              <a:rPr kumimoji="0" lang="zh-CN" altLang="en-US" u="sng" dirty="0"/>
              <a:t>气固多相催化反应动力学特点</a:t>
            </a:r>
            <a:r>
              <a:rPr kumimoji="0" lang="zh-CN" altLang="en-US" dirty="0"/>
              <a:t>：</a:t>
            </a:r>
            <a:endParaRPr kumimoji="0" lang="en-US" altLang="zh-CN" dirty="0"/>
          </a:p>
          <a:p>
            <a:pPr eaLnBrk="1" hangingPunct="1">
              <a:lnSpc>
                <a:spcPct val="150000"/>
              </a:lnSpc>
            </a:pPr>
            <a:r>
              <a:rPr kumimoji="0" lang="en-US" altLang="zh-CN" dirty="0"/>
              <a:t>   </a:t>
            </a:r>
            <a:r>
              <a:rPr kumimoji="0" lang="zh-CN" altLang="en-US" dirty="0">
                <a:solidFill>
                  <a:srgbClr val="FF0000"/>
                </a:solidFill>
              </a:rPr>
              <a:t>反应速率</a:t>
            </a:r>
            <a:r>
              <a:rPr kumimoji="0" lang="zh-CN" altLang="en-US" dirty="0"/>
              <a:t>与反应物的</a:t>
            </a:r>
            <a:r>
              <a:rPr kumimoji="0" lang="zh-CN" altLang="en-US" dirty="0">
                <a:solidFill>
                  <a:srgbClr val="FF0000"/>
                </a:solidFill>
              </a:rPr>
              <a:t>表面浓度</a:t>
            </a:r>
            <a:r>
              <a:rPr kumimoji="0" lang="en-US" altLang="zh-CN" dirty="0">
                <a:solidFill>
                  <a:srgbClr val="FF0000"/>
                </a:solidFill>
              </a:rPr>
              <a:t>/</a:t>
            </a:r>
            <a:r>
              <a:rPr kumimoji="0" lang="zh-CN" altLang="en-US" dirty="0">
                <a:solidFill>
                  <a:srgbClr val="FF0000"/>
                </a:solidFill>
              </a:rPr>
              <a:t>覆盖度</a:t>
            </a:r>
            <a:r>
              <a:rPr kumimoji="0" lang="zh-CN" altLang="en-US" dirty="0"/>
              <a:t>有关；</a:t>
            </a:r>
            <a:endParaRPr kumimoji="0" lang="en-US" altLang="zh-CN" dirty="0"/>
          </a:p>
          <a:p>
            <a:pPr eaLnBrk="1" hangingPunct="1">
              <a:lnSpc>
                <a:spcPct val="150000"/>
              </a:lnSpc>
            </a:pPr>
            <a:r>
              <a:rPr kumimoji="0" lang="en-US" altLang="zh-CN" dirty="0"/>
              <a:t>   </a:t>
            </a:r>
            <a:r>
              <a:rPr kumimoji="0" lang="zh-CN" altLang="en-US" dirty="0"/>
              <a:t>总包反应动力学带有</a:t>
            </a:r>
            <a:r>
              <a:rPr kumimoji="0" lang="zh-CN" altLang="en-US" dirty="0">
                <a:solidFill>
                  <a:srgbClr val="FF0000"/>
                </a:solidFill>
              </a:rPr>
              <a:t>吸附和脱附动力学</a:t>
            </a:r>
            <a:r>
              <a:rPr kumimoji="0" lang="zh-CN" altLang="en-US" dirty="0"/>
              <a:t>的特征，甚至</a:t>
            </a:r>
            <a:endParaRPr kumimoji="0" lang="en-US" altLang="zh-CN" dirty="0"/>
          </a:p>
          <a:p>
            <a:pPr eaLnBrk="1" hangingPunct="1">
              <a:lnSpc>
                <a:spcPct val="150000"/>
              </a:lnSpc>
            </a:pPr>
            <a:r>
              <a:rPr kumimoji="0" lang="zh-CN" altLang="en-US" dirty="0"/>
              <a:t>   </a:t>
            </a:r>
            <a:r>
              <a:rPr kumimoji="0" lang="zh-CN" altLang="en-US" dirty="0">
                <a:solidFill>
                  <a:srgbClr val="FF0000"/>
                </a:solidFill>
              </a:rPr>
              <a:t>内扩散</a:t>
            </a:r>
            <a:r>
              <a:rPr kumimoji="0" lang="zh-CN" altLang="en-US" dirty="0"/>
              <a:t>的影响。</a:t>
            </a:r>
          </a:p>
        </p:txBody>
      </p:sp>
    </p:spTree>
    <p:extLst>
      <p:ext uri="{BB962C8B-B14F-4D97-AF65-F5344CB8AC3E}">
        <p14:creationId xmlns:p14="http://schemas.microsoft.com/office/powerpoint/2010/main" val="109569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4">
            <a:extLst>
              <a:ext uri="{FF2B5EF4-FFF2-40B4-BE49-F238E27FC236}">
                <a16:creationId xmlns:a16="http://schemas.microsoft.com/office/drawing/2014/main" id="{AB1E8058-43F1-794E-9240-421A9BA24609}"/>
              </a:ext>
            </a:extLst>
          </p:cNvPr>
          <p:cNvSpPr txBox="1">
            <a:spLocks noChangeArrowheads="1"/>
          </p:cNvSpPr>
          <p:nvPr/>
        </p:nvSpPr>
        <p:spPr bwMode="auto">
          <a:xfrm>
            <a:off x="250825" y="836613"/>
            <a:ext cx="8424863" cy="532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0" lang="en-US" altLang="zh-CN"/>
              <a:t>1.1 </a:t>
            </a:r>
            <a:r>
              <a:rPr kumimoji="0" lang="zh-CN" altLang="en-US" b="1" u="sng"/>
              <a:t>反应速率</a:t>
            </a:r>
            <a:endParaRPr kumimoji="0" lang="en-US" altLang="zh-CN"/>
          </a:p>
          <a:p>
            <a:pPr eaLnBrk="1" hangingPunct="1">
              <a:lnSpc>
                <a:spcPct val="125000"/>
              </a:lnSpc>
            </a:pPr>
            <a:r>
              <a:rPr kumimoji="0" lang="en-US" altLang="zh-CN"/>
              <a:t>1</a:t>
            </a:r>
            <a:r>
              <a:rPr kumimoji="0" lang="zh-CN" altLang="en-US"/>
              <a:t>、反应速率定义：反应速率表示反应的快慢，通常定义为参与反应的某种反应物或产物</a:t>
            </a:r>
            <a:r>
              <a:rPr kumimoji="0" lang="en-US" altLang="zh-CN"/>
              <a:t>i</a:t>
            </a:r>
            <a:r>
              <a:rPr kumimoji="0" lang="zh-CN" altLang="en-US"/>
              <a:t>的量随反应时间的变化率，</a:t>
            </a:r>
            <a:endParaRPr kumimoji="0" lang="en-US" altLang="zh-CN"/>
          </a:p>
          <a:p>
            <a:pPr eaLnBrk="1" hangingPunct="1">
              <a:lnSpc>
                <a:spcPct val="125000"/>
              </a:lnSpc>
            </a:pPr>
            <a:endParaRPr kumimoji="0" lang="en-US" altLang="zh-CN"/>
          </a:p>
          <a:p>
            <a:pPr eaLnBrk="1" hangingPunct="1">
              <a:lnSpc>
                <a:spcPct val="125000"/>
              </a:lnSpc>
            </a:pPr>
            <a:endParaRPr kumimoji="0" lang="en-US" altLang="zh-CN"/>
          </a:p>
          <a:p>
            <a:pPr eaLnBrk="1" hangingPunct="1">
              <a:lnSpc>
                <a:spcPct val="115000"/>
              </a:lnSpc>
            </a:pPr>
            <a:r>
              <a:rPr kumimoji="0" lang="en-US" altLang="zh-CN">
                <a:sym typeface="Symbol" pitchFamily="2" charset="2"/>
              </a:rPr>
              <a:t></a:t>
            </a:r>
            <a:r>
              <a:rPr kumimoji="0" lang="zh-CN" altLang="en-US">
                <a:sym typeface="Symbol" pitchFamily="2" charset="2"/>
              </a:rPr>
              <a:t>是反应空间。对于均相催化反应，</a:t>
            </a:r>
            <a:r>
              <a:rPr kumimoji="0" lang="en-US" altLang="zh-CN">
                <a:sym typeface="Symbol" pitchFamily="2" charset="2"/>
              </a:rPr>
              <a:t></a:t>
            </a:r>
            <a:r>
              <a:rPr kumimoji="0" lang="zh-CN" altLang="en-US">
                <a:sym typeface="Symbol" pitchFamily="2" charset="2"/>
              </a:rPr>
              <a:t>是反应体系的体积；对于固体催化剂的气度多相催化反应，</a:t>
            </a:r>
            <a:r>
              <a:rPr kumimoji="0" lang="en-US" altLang="zh-CN">
                <a:sym typeface="Symbol" pitchFamily="2" charset="2"/>
              </a:rPr>
              <a:t></a:t>
            </a:r>
            <a:r>
              <a:rPr kumimoji="0" lang="zh-CN" altLang="en-US">
                <a:sym typeface="Symbol" pitchFamily="2" charset="2"/>
              </a:rPr>
              <a:t>可以是</a:t>
            </a:r>
            <a:r>
              <a:rPr kumimoji="0" lang="zh-CN" altLang="en-US"/>
              <a:t>催化剂的体积</a:t>
            </a:r>
            <a:r>
              <a:rPr kumimoji="0" lang="en-US" altLang="zh-CN"/>
              <a:t>V</a:t>
            </a:r>
            <a:r>
              <a:rPr kumimoji="0" lang="zh-CN" altLang="en-US"/>
              <a:t>、表面积</a:t>
            </a:r>
            <a:r>
              <a:rPr kumimoji="0" lang="en-US" altLang="zh-CN"/>
              <a:t>S</a:t>
            </a:r>
            <a:r>
              <a:rPr kumimoji="0" lang="zh-CN" altLang="en-US"/>
              <a:t>或质量</a:t>
            </a:r>
            <a:r>
              <a:rPr kumimoji="0" lang="en-US" altLang="zh-CN"/>
              <a:t>W</a:t>
            </a:r>
            <a:r>
              <a:rPr kumimoji="0" lang="zh-CN" altLang="en-US"/>
              <a:t>。</a:t>
            </a:r>
            <a:endParaRPr kumimoji="0" lang="en-US" altLang="zh-CN"/>
          </a:p>
          <a:p>
            <a:pPr eaLnBrk="1" hangingPunct="1">
              <a:lnSpc>
                <a:spcPct val="115000"/>
              </a:lnSpc>
            </a:pPr>
            <a:endParaRPr kumimoji="0" lang="en-US" altLang="zh-CN"/>
          </a:p>
          <a:p>
            <a:pPr eaLnBrk="1" hangingPunct="1">
              <a:lnSpc>
                <a:spcPct val="115000"/>
              </a:lnSpc>
            </a:pPr>
            <a:r>
              <a:rPr kumimoji="0" lang="zh-CN" altLang="en-US"/>
              <a:t>对于基元反应</a:t>
            </a:r>
            <a:endParaRPr kumimoji="0" lang="en-US" altLang="zh-CN"/>
          </a:p>
          <a:p>
            <a:pPr eaLnBrk="1" hangingPunct="1">
              <a:lnSpc>
                <a:spcPct val="115000"/>
              </a:lnSpc>
            </a:pPr>
            <a:r>
              <a:rPr kumimoji="0" lang="en-US" altLang="zh-CN"/>
              <a:t> </a:t>
            </a:r>
          </a:p>
          <a:p>
            <a:pPr eaLnBrk="1" hangingPunct="1">
              <a:lnSpc>
                <a:spcPct val="115000"/>
              </a:lnSpc>
            </a:pPr>
            <a:r>
              <a:rPr kumimoji="0" lang="en-US" altLang="zh-CN"/>
              <a:t>                  </a:t>
            </a:r>
            <a:r>
              <a:rPr kumimoji="0" lang="zh-CN" altLang="en-US"/>
              <a:t>有</a:t>
            </a:r>
            <a:endParaRPr kumimoji="0" lang="zh-CN" altLang="en-US" b="1" u="sng"/>
          </a:p>
        </p:txBody>
      </p:sp>
      <p:sp>
        <p:nvSpPr>
          <p:cNvPr id="502791" name="Text Box 7">
            <a:extLst>
              <a:ext uri="{FF2B5EF4-FFF2-40B4-BE49-F238E27FC236}">
                <a16:creationId xmlns:a16="http://schemas.microsoft.com/office/drawing/2014/main" id="{6506E0DB-C952-9848-944E-8691401DCCE0}"/>
              </a:ext>
            </a:extLst>
          </p:cNvPr>
          <p:cNvSpPr txBox="1">
            <a:spLocks noChangeArrowheads="1"/>
          </p:cNvSpPr>
          <p:nvPr/>
        </p:nvSpPr>
        <p:spPr bwMode="auto">
          <a:xfrm>
            <a:off x="179388" y="188913"/>
            <a:ext cx="8424862" cy="457200"/>
          </a:xfrm>
          <a:prstGeom prst="rect">
            <a:avLst/>
          </a:prstGeom>
          <a:noFill/>
          <a:ln>
            <a:noFill/>
          </a:ln>
          <a:effectLst/>
        </p:spPr>
        <p:txBody>
          <a:bodyPr>
            <a:spAutoFit/>
          </a:bodyPr>
          <a:lstStyle/>
          <a:p>
            <a:pPr eaLnBrk="1" hangingPunct="1">
              <a:defRPr/>
            </a:pPr>
            <a:r>
              <a:rPr lang="zh-CN" altLang="en-US" b="1" u="sng">
                <a:effectLst>
                  <a:outerShdw blurRad="38100" dist="38100" dir="2700000" algn="tl">
                    <a:srgbClr val="DDDDDD"/>
                  </a:outerShdw>
                </a:effectLst>
                <a:latin typeface="Arial" charset="0"/>
                <a:ea typeface="宋体" charset="0"/>
              </a:rPr>
              <a:t>一、基本概念</a:t>
            </a:r>
          </a:p>
        </p:txBody>
      </p:sp>
      <p:graphicFrame>
        <p:nvGraphicFramePr>
          <p:cNvPr id="34819" name="Object 8">
            <a:extLst>
              <a:ext uri="{FF2B5EF4-FFF2-40B4-BE49-F238E27FC236}">
                <a16:creationId xmlns:a16="http://schemas.microsoft.com/office/drawing/2014/main" id="{38CD5831-0D6B-724F-B0A6-B4D4E1CA20F9}"/>
              </a:ext>
            </a:extLst>
          </p:cNvPr>
          <p:cNvGraphicFramePr>
            <a:graphicFrameLocks noChangeAspect="1"/>
          </p:cNvGraphicFramePr>
          <p:nvPr/>
        </p:nvGraphicFramePr>
        <p:xfrm>
          <a:off x="3132138" y="2205038"/>
          <a:ext cx="1871662" cy="950912"/>
        </p:xfrm>
        <a:graphic>
          <a:graphicData uri="http://schemas.openxmlformats.org/presentationml/2006/ole">
            <mc:AlternateContent xmlns:mc="http://schemas.openxmlformats.org/markup-compatibility/2006">
              <mc:Choice xmlns:v="urn:schemas-microsoft-com:vml" Requires="v">
                <p:oleObj spid="_x0000_s109601" name="公式" r:id="rId3" imgW="17843500" imgH="9067800" progId="Equation.3">
                  <p:embed/>
                </p:oleObj>
              </mc:Choice>
              <mc:Fallback>
                <p:oleObj name="公式" r:id="rId3" imgW="17843500" imgH="9067800" progId="Equation.3">
                  <p:embed/>
                  <p:pic>
                    <p:nvPicPr>
                      <p:cNvPr id="34819" name="Object 8">
                        <a:extLst>
                          <a:ext uri="{FF2B5EF4-FFF2-40B4-BE49-F238E27FC236}">
                            <a16:creationId xmlns:a16="http://schemas.microsoft.com/office/drawing/2014/main" id="{38CD5831-0D6B-724F-B0A6-B4D4E1CA2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205038"/>
                        <a:ext cx="1871662" cy="950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4820" name="Object 11">
            <a:extLst>
              <a:ext uri="{FF2B5EF4-FFF2-40B4-BE49-F238E27FC236}">
                <a16:creationId xmlns:a16="http://schemas.microsoft.com/office/drawing/2014/main" id="{527B1D13-51AA-C549-846E-70689FE8D993}"/>
              </a:ext>
            </a:extLst>
          </p:cNvPr>
          <p:cNvGraphicFramePr>
            <a:graphicFrameLocks noChangeAspect="1"/>
          </p:cNvGraphicFramePr>
          <p:nvPr/>
        </p:nvGraphicFramePr>
        <p:xfrm>
          <a:off x="2987675" y="4797425"/>
          <a:ext cx="1944688" cy="1616075"/>
        </p:xfrm>
        <a:graphic>
          <a:graphicData uri="http://schemas.openxmlformats.org/presentationml/2006/ole">
            <mc:AlternateContent xmlns:mc="http://schemas.openxmlformats.org/markup-compatibility/2006">
              <mc:Choice xmlns:v="urn:schemas-microsoft-com:vml" Requires="v">
                <p:oleObj spid="_x0000_s109602" name="公式" r:id="rId5" imgW="19011900" imgH="15798800" progId="Equation.3">
                  <p:embed/>
                </p:oleObj>
              </mc:Choice>
              <mc:Fallback>
                <p:oleObj name="公式" r:id="rId5" imgW="19011900" imgH="15798800" progId="Equation.3">
                  <p:embed/>
                  <p:pic>
                    <p:nvPicPr>
                      <p:cNvPr id="34820" name="Object 11">
                        <a:extLst>
                          <a:ext uri="{FF2B5EF4-FFF2-40B4-BE49-F238E27FC236}">
                            <a16:creationId xmlns:a16="http://schemas.microsoft.com/office/drawing/2014/main" id="{527B1D13-51AA-C549-846E-70689FE8D9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797425"/>
                        <a:ext cx="1944688"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9941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14">
            <a:extLst>
              <a:ext uri="{FF2B5EF4-FFF2-40B4-BE49-F238E27FC236}">
                <a16:creationId xmlns:a16="http://schemas.microsoft.com/office/drawing/2014/main" id="{3B251866-5670-1248-979E-9FAC0755B74A}"/>
              </a:ext>
            </a:extLst>
          </p:cNvPr>
          <p:cNvSpPr txBox="1">
            <a:spLocks noChangeArrowheads="1"/>
          </p:cNvSpPr>
          <p:nvPr/>
        </p:nvSpPr>
        <p:spPr bwMode="auto">
          <a:xfrm>
            <a:off x="250825" y="188913"/>
            <a:ext cx="8424863" cy="621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0" lang="en-US" altLang="zh-CN"/>
              <a:t>2</a:t>
            </a:r>
            <a:r>
              <a:rPr kumimoji="0" lang="zh-CN" altLang="en-US"/>
              <a:t>、转换数或转换频率（</a:t>
            </a:r>
            <a:r>
              <a:rPr kumimoji="0" lang="en-US" altLang="zh-CN"/>
              <a:t>turnover number or turnover frequency</a:t>
            </a:r>
            <a:r>
              <a:rPr kumimoji="0" lang="zh-CN" altLang="en-US"/>
              <a:t>，</a:t>
            </a:r>
            <a:r>
              <a:rPr kumimoji="0" lang="en-US" altLang="zh-CN"/>
              <a:t>TOF</a:t>
            </a:r>
            <a:r>
              <a:rPr kumimoji="0" lang="zh-CN" altLang="en-US"/>
              <a:t>）：单位时间内每个活性中心引发的总包反应的次数。</a:t>
            </a:r>
            <a:endParaRPr kumimoji="0" lang="en-US" altLang="zh-CN"/>
          </a:p>
          <a:p>
            <a:pPr eaLnBrk="1" hangingPunct="1">
              <a:lnSpc>
                <a:spcPct val="125000"/>
              </a:lnSpc>
            </a:pPr>
            <a:endParaRPr kumimoji="0" lang="en-US" altLang="zh-CN"/>
          </a:p>
          <a:p>
            <a:pPr eaLnBrk="1" hangingPunct="1">
              <a:lnSpc>
                <a:spcPct val="125000"/>
              </a:lnSpc>
            </a:pPr>
            <a:r>
              <a:rPr kumimoji="0" lang="en-US" altLang="zh-CN"/>
              <a:t>1.2 </a:t>
            </a:r>
            <a:r>
              <a:rPr kumimoji="0" lang="zh-CN" altLang="en-US" b="1" u="sng"/>
              <a:t>速率方程与动力学参数</a:t>
            </a:r>
            <a:endParaRPr kumimoji="0" lang="en-US" altLang="zh-CN" b="1" u="sng"/>
          </a:p>
          <a:p>
            <a:pPr eaLnBrk="1" hangingPunct="1">
              <a:lnSpc>
                <a:spcPct val="150000"/>
              </a:lnSpc>
            </a:pPr>
            <a:r>
              <a:rPr kumimoji="0" lang="zh-CN" altLang="en-US"/>
              <a:t>微分速率方程：</a:t>
            </a:r>
            <a:endParaRPr kumimoji="0" lang="en-US" altLang="zh-CN"/>
          </a:p>
          <a:p>
            <a:pPr eaLnBrk="1" hangingPunct="1">
              <a:lnSpc>
                <a:spcPct val="150000"/>
              </a:lnSpc>
            </a:pPr>
            <a:r>
              <a:rPr kumimoji="0" lang="en-US" altLang="zh-CN"/>
              <a:t>    </a:t>
            </a:r>
            <a:r>
              <a:rPr kumimoji="0" lang="zh-CN" altLang="en-US"/>
              <a:t>幂式速率方程：</a:t>
            </a:r>
            <a:endParaRPr kumimoji="0" lang="en-US" altLang="zh-CN"/>
          </a:p>
          <a:p>
            <a:pPr eaLnBrk="1" hangingPunct="1">
              <a:lnSpc>
                <a:spcPct val="150000"/>
              </a:lnSpc>
            </a:pPr>
            <a:r>
              <a:rPr kumimoji="0" lang="en-US" altLang="zh-CN"/>
              <a:t>        </a:t>
            </a:r>
            <a:r>
              <a:rPr kumimoji="0" lang="en-US" altLang="zh-CN" i="1"/>
              <a:t>k</a:t>
            </a:r>
            <a:r>
              <a:rPr kumimoji="0" lang="zh-CN" altLang="en-US"/>
              <a:t>：速率常数；</a:t>
            </a:r>
            <a:r>
              <a:rPr kumimoji="0" lang="en-US" altLang="zh-CN">
                <a:sym typeface="Symbol" pitchFamily="2" charset="2"/>
              </a:rPr>
              <a:t></a:t>
            </a:r>
            <a:r>
              <a:rPr kumimoji="0" lang="zh-CN" altLang="en-US">
                <a:sym typeface="Symbol" pitchFamily="2" charset="2"/>
              </a:rPr>
              <a:t>，</a:t>
            </a:r>
            <a:r>
              <a:rPr kumimoji="0" lang="en-US" altLang="zh-CN">
                <a:sym typeface="Symbol" pitchFamily="2" charset="2"/>
              </a:rPr>
              <a:t></a:t>
            </a:r>
            <a:r>
              <a:rPr kumimoji="0" lang="en-US" altLang="zh-CN"/>
              <a:t> </a:t>
            </a:r>
            <a:r>
              <a:rPr kumimoji="0" lang="en-US" altLang="zh-CN">
                <a:sym typeface="Symbol" pitchFamily="2" charset="2"/>
              </a:rPr>
              <a:t></a:t>
            </a:r>
            <a:r>
              <a:rPr kumimoji="0" lang="zh-CN" altLang="en-US">
                <a:sym typeface="Symbol" pitchFamily="2" charset="2"/>
              </a:rPr>
              <a:t>：反应级数</a:t>
            </a:r>
            <a:r>
              <a:rPr kumimoji="0" lang="en-US" altLang="zh-CN"/>
              <a:t>  </a:t>
            </a:r>
          </a:p>
          <a:p>
            <a:pPr eaLnBrk="1" hangingPunct="1">
              <a:lnSpc>
                <a:spcPct val="150000"/>
              </a:lnSpc>
            </a:pPr>
            <a:r>
              <a:rPr kumimoji="0" lang="en-US" altLang="zh-CN"/>
              <a:t>    </a:t>
            </a:r>
            <a:r>
              <a:rPr kumimoji="0" lang="zh-CN" altLang="en-US"/>
              <a:t>双曲线式速率方程：</a:t>
            </a:r>
            <a:endParaRPr kumimoji="0" lang="en-US" altLang="zh-CN"/>
          </a:p>
          <a:p>
            <a:pPr eaLnBrk="1" hangingPunct="1">
              <a:lnSpc>
                <a:spcPct val="150000"/>
              </a:lnSpc>
            </a:pPr>
            <a:endParaRPr kumimoji="0" lang="en-US" altLang="zh-CN"/>
          </a:p>
          <a:p>
            <a:pPr eaLnBrk="1" hangingPunct="1">
              <a:lnSpc>
                <a:spcPct val="150000"/>
              </a:lnSpc>
            </a:pPr>
            <a:r>
              <a:rPr kumimoji="0" lang="en-US" altLang="zh-CN"/>
              <a:t>        </a:t>
            </a:r>
          </a:p>
          <a:p>
            <a:pPr eaLnBrk="1" hangingPunct="1">
              <a:lnSpc>
                <a:spcPct val="150000"/>
              </a:lnSpc>
            </a:pPr>
            <a:r>
              <a:rPr kumimoji="0" lang="en-US" altLang="zh-CN"/>
              <a:t>       </a:t>
            </a:r>
            <a:r>
              <a:rPr kumimoji="0" lang="en-US" altLang="zh-CN" i="1"/>
              <a:t>k</a:t>
            </a:r>
            <a:r>
              <a:rPr kumimoji="0" lang="zh-CN" altLang="en-US"/>
              <a:t>：速率常数；</a:t>
            </a:r>
            <a:r>
              <a:rPr kumimoji="0" lang="en-US" altLang="zh-CN">
                <a:sym typeface="Symbol" pitchFamily="2" charset="2"/>
              </a:rPr>
              <a:t></a:t>
            </a:r>
            <a:r>
              <a:rPr kumimoji="0" lang="en-US" altLang="zh-CN" baseline="-25000">
                <a:sym typeface="Symbol" pitchFamily="2" charset="2"/>
              </a:rPr>
              <a:t>i</a:t>
            </a:r>
            <a:r>
              <a:rPr kumimoji="0" lang="zh-CN" altLang="en-US">
                <a:sym typeface="Symbol" pitchFamily="2" charset="2"/>
              </a:rPr>
              <a:t>：常数</a:t>
            </a:r>
          </a:p>
        </p:txBody>
      </p:sp>
      <p:graphicFrame>
        <p:nvGraphicFramePr>
          <p:cNvPr id="35842" name="Object 15">
            <a:extLst>
              <a:ext uri="{FF2B5EF4-FFF2-40B4-BE49-F238E27FC236}">
                <a16:creationId xmlns:a16="http://schemas.microsoft.com/office/drawing/2014/main" id="{A2A6AF82-7075-8E47-8353-AAF2ACE093A9}"/>
              </a:ext>
            </a:extLst>
          </p:cNvPr>
          <p:cNvGraphicFramePr>
            <a:graphicFrameLocks noChangeAspect="1"/>
          </p:cNvGraphicFramePr>
          <p:nvPr/>
        </p:nvGraphicFramePr>
        <p:xfrm>
          <a:off x="2484438" y="2593975"/>
          <a:ext cx="3887787" cy="527050"/>
        </p:xfrm>
        <a:graphic>
          <a:graphicData uri="http://schemas.openxmlformats.org/presentationml/2006/ole">
            <mc:AlternateContent xmlns:mc="http://schemas.openxmlformats.org/markup-compatibility/2006">
              <mc:Choice xmlns:v="urn:schemas-microsoft-com:vml" Requires="v">
                <p:oleObj spid="_x0000_s110641" name="公式" r:id="rId3" imgW="38912800" imgH="5270500" progId="Equation.3">
                  <p:embed/>
                </p:oleObj>
              </mc:Choice>
              <mc:Fallback>
                <p:oleObj name="公式" r:id="rId3" imgW="38912800" imgH="5270500" progId="Equation.3">
                  <p:embed/>
                  <p:pic>
                    <p:nvPicPr>
                      <p:cNvPr id="35842" name="Object 15">
                        <a:extLst>
                          <a:ext uri="{FF2B5EF4-FFF2-40B4-BE49-F238E27FC236}">
                            <a16:creationId xmlns:a16="http://schemas.microsoft.com/office/drawing/2014/main" id="{A2A6AF82-7075-8E47-8353-AAF2ACE09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593975"/>
                        <a:ext cx="3887787"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43" name="Object 16">
            <a:extLst>
              <a:ext uri="{FF2B5EF4-FFF2-40B4-BE49-F238E27FC236}">
                <a16:creationId xmlns:a16="http://schemas.microsoft.com/office/drawing/2014/main" id="{BD97CC8D-3854-2B49-988F-32417AAC9A47}"/>
              </a:ext>
            </a:extLst>
          </p:cNvPr>
          <p:cNvGraphicFramePr>
            <a:graphicFrameLocks noChangeAspect="1"/>
          </p:cNvGraphicFramePr>
          <p:nvPr/>
        </p:nvGraphicFramePr>
        <p:xfrm>
          <a:off x="2843213" y="3084513"/>
          <a:ext cx="2089150" cy="569912"/>
        </p:xfrm>
        <a:graphic>
          <a:graphicData uri="http://schemas.openxmlformats.org/presentationml/2006/ole">
            <mc:AlternateContent xmlns:mc="http://schemas.openxmlformats.org/markup-compatibility/2006">
              <mc:Choice xmlns:v="urn:schemas-microsoft-com:vml" Requires="v">
                <p:oleObj spid="_x0000_s110642" name="公式" r:id="rId5" imgW="19304000" imgH="5270500" progId="Equation.3">
                  <p:embed/>
                </p:oleObj>
              </mc:Choice>
              <mc:Fallback>
                <p:oleObj name="公式" r:id="rId5" imgW="19304000" imgH="5270500" progId="Equation.3">
                  <p:embed/>
                  <p:pic>
                    <p:nvPicPr>
                      <p:cNvPr id="35843" name="Object 16">
                        <a:extLst>
                          <a:ext uri="{FF2B5EF4-FFF2-40B4-BE49-F238E27FC236}">
                            <a16:creationId xmlns:a16="http://schemas.microsoft.com/office/drawing/2014/main" id="{BD97CC8D-3854-2B49-988F-32417AAC9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3084513"/>
                        <a:ext cx="2089150"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44" name="Object 17">
            <a:extLst>
              <a:ext uri="{FF2B5EF4-FFF2-40B4-BE49-F238E27FC236}">
                <a16:creationId xmlns:a16="http://schemas.microsoft.com/office/drawing/2014/main" id="{3364D2A0-0542-3D44-B07F-C5F887D9AD2E}"/>
              </a:ext>
            </a:extLst>
          </p:cNvPr>
          <p:cNvGraphicFramePr>
            <a:graphicFrameLocks noChangeAspect="1"/>
          </p:cNvGraphicFramePr>
          <p:nvPr/>
        </p:nvGraphicFramePr>
        <p:xfrm>
          <a:off x="2843213" y="4581525"/>
          <a:ext cx="3600450" cy="1122363"/>
        </p:xfrm>
        <a:graphic>
          <a:graphicData uri="http://schemas.openxmlformats.org/presentationml/2006/ole">
            <mc:AlternateContent xmlns:mc="http://schemas.openxmlformats.org/markup-compatibility/2006">
              <mc:Choice xmlns:v="urn:schemas-microsoft-com:vml" Requires="v">
                <p:oleObj spid="_x0000_s110643" name="公式" r:id="rId7" imgW="31889700" imgH="9944100" progId="Equation.3">
                  <p:embed/>
                </p:oleObj>
              </mc:Choice>
              <mc:Fallback>
                <p:oleObj name="公式" r:id="rId7" imgW="31889700" imgH="9944100" progId="Equation.3">
                  <p:embed/>
                  <p:pic>
                    <p:nvPicPr>
                      <p:cNvPr id="35844" name="Object 17">
                        <a:extLst>
                          <a:ext uri="{FF2B5EF4-FFF2-40B4-BE49-F238E27FC236}">
                            <a16:creationId xmlns:a16="http://schemas.microsoft.com/office/drawing/2014/main" id="{3364D2A0-0542-3D44-B07F-C5F887D9A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4581525"/>
                        <a:ext cx="3600450"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48505404"/>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a:ln>
              <a:noFill/>
            </a:ln>
            <a:solidFill>
              <a:schemeClr val="tx1"/>
            </a:solidFill>
            <a:effectLst/>
            <a:latin typeface="Tahoma"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a:ln>
              <a:noFill/>
            </a:ln>
            <a:solidFill>
              <a:schemeClr val="tx1"/>
            </a:solidFill>
            <a:effectLst/>
            <a:latin typeface="Tahoma"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Fireworks</Template>
  <TotalTime>20320</TotalTime>
  <Words>5237</Words>
  <Application>Microsoft Office PowerPoint</Application>
  <PresentationFormat>全屏显示(4:3)</PresentationFormat>
  <Paragraphs>539</Paragraphs>
  <Slides>55</Slides>
  <Notes>41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55</vt:i4>
      </vt:variant>
    </vt:vector>
  </HeadingPairs>
  <TitlesOfParts>
    <vt:vector size="74" baseType="lpstr">
      <vt:lpstr>Helvetica Neue</vt:lpstr>
      <vt:lpstr>黑体</vt:lpstr>
      <vt:lpstr>黑体</vt:lpstr>
      <vt:lpstr>宋体</vt:lpstr>
      <vt:lpstr>Arial</vt:lpstr>
      <vt:lpstr>Calibri</vt:lpstr>
      <vt:lpstr>Cambria Math</vt:lpstr>
      <vt:lpstr>Garamond</vt:lpstr>
      <vt:lpstr>Symbol</vt:lpstr>
      <vt:lpstr>Tahoma</vt:lpstr>
      <vt:lpstr>Times New Roman</vt:lpstr>
      <vt:lpstr>Wingdings</vt:lpstr>
      <vt:lpstr>Blends</vt:lpstr>
      <vt:lpstr>Bitmap Image</vt:lpstr>
      <vt:lpstr>文档</vt:lpstr>
      <vt:lpstr>公式</vt:lpstr>
      <vt:lpstr>CS ChemDraw Drawing</vt:lpstr>
      <vt:lpstr>Equation</vt:lpstr>
      <vt:lpstr>Graph</vt:lpstr>
      <vt:lpstr>PowerPoint 演示文稿</vt:lpstr>
      <vt:lpstr>PowerPoint 演示文稿</vt:lpstr>
      <vt:lpstr>PowerPoint 演示文稿</vt:lpstr>
      <vt:lpstr>PowerPoint 演示文稿</vt:lpstr>
      <vt:lpstr>PowerPoint 演示文稿</vt:lpstr>
      <vt:lpstr>多相催化反应动力学基础　</vt:lpstr>
      <vt:lpstr>多相催化反应动力学基础　</vt:lpstr>
      <vt:lpstr>PowerPoint 演示文稿</vt:lpstr>
      <vt:lpstr>PowerPoint 演示文稿</vt:lpstr>
      <vt:lpstr>PowerPoint 演示文稿</vt:lpstr>
      <vt:lpstr>PowerPoint 演示文稿</vt:lpstr>
      <vt:lpstr>Stochastic Lattice Dynamics  Mean Field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稀土氧化物及多孔材料的合成与在催化中的应用</dc:title>
  <dc:creator>lgz_wang</dc:creator>
  <cp:lastModifiedBy>Robert WANG</cp:lastModifiedBy>
  <cp:revision>1554</cp:revision>
  <dcterms:created xsi:type="dcterms:W3CDTF">2005-10-25T02:00:25Z</dcterms:created>
  <dcterms:modified xsi:type="dcterms:W3CDTF">2020-05-25T03:40:19Z</dcterms:modified>
</cp:coreProperties>
</file>